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64" r:id="rId3"/>
    <p:sldId id="303" r:id="rId4"/>
    <p:sldId id="304" r:id="rId5"/>
    <p:sldId id="305" r:id="rId6"/>
    <p:sldId id="260" r:id="rId7"/>
    <p:sldId id="293" r:id="rId8"/>
    <p:sldId id="292" r:id="rId9"/>
    <p:sldId id="270" r:id="rId10"/>
    <p:sldId id="284" r:id="rId11"/>
    <p:sldId id="306" r:id="rId12"/>
    <p:sldId id="287" r:id="rId13"/>
    <p:sldId id="286" r:id="rId14"/>
    <p:sldId id="285" r:id="rId15"/>
    <p:sldId id="307" r:id="rId16"/>
    <p:sldId id="257" r:id="rId17"/>
    <p:sldId id="282" r:id="rId18"/>
    <p:sldId id="267" r:id="rId19"/>
    <p:sldId id="299" r:id="rId20"/>
    <p:sldId id="296" r:id="rId21"/>
    <p:sldId id="297" r:id="rId22"/>
    <p:sldId id="298" r:id="rId23"/>
    <p:sldId id="300" r:id="rId24"/>
    <p:sldId id="301" r:id="rId25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34" autoAdjust="0"/>
    <p:restoredTop sz="94660"/>
  </p:normalViewPr>
  <p:slideViewPr>
    <p:cSldViewPr>
      <p:cViewPr varScale="1">
        <p:scale>
          <a:sx n="83" d="100"/>
          <a:sy n="83" d="100"/>
        </p:scale>
        <p:origin x="168" y="-43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36" d="100"/>
          <a:sy n="36" d="100"/>
        </p:scale>
        <p:origin x="316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076B731-26EE-4AE3-89D9-E208D770497A}" type="datetime1">
              <a:rPr lang="pl-PL" smtClean="0"/>
              <a:t>10.03.2020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E861E8E-D392-497B-BB21-122DD7C27CF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08353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8E9A925-482E-4BD8-8D57-D3BC10622BB3}" type="datetime1">
              <a:rPr lang="pl-PL" noProof="0" smtClean="0"/>
              <a:t>10.03.2020</a:t>
            </a:fld>
            <a:endParaRPr lang="pl-PL" noProof="0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 dirty="0"/>
              <a:t>Edytuj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55D449-B875-4B8D-8E66-224D27E54C9A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3499799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pl-PL" noProof="0" smtClean="0"/>
              <a:t>1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745170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pl-PL" noProof="0" smtClean="0"/>
              <a:t>20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943089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pl-PL" noProof="0" smtClean="0"/>
              <a:t>21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9210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pl-PL" noProof="0" smtClean="0"/>
              <a:t>22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685470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pl-PL" noProof="0" smtClean="0"/>
              <a:t>23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4185489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pl-PL" noProof="0" smtClean="0"/>
              <a:t>24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227450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pl-PL" noProof="0" smtClean="0"/>
              <a:t>2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682950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pl-PL" noProof="0" smtClean="0"/>
              <a:t>3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481286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pl-PL" noProof="0" smtClean="0"/>
              <a:t>4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641926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pl-PL" noProof="0" smtClean="0"/>
              <a:t>5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874692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pl-PL" noProof="0" smtClean="0"/>
              <a:t>16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65586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pl-PL" noProof="0" smtClean="0"/>
              <a:t>17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397059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pl-PL" noProof="0" smtClean="0"/>
              <a:t>18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455370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pl-PL" noProof="0" smtClean="0"/>
              <a:t>19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509522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26225" y="1828800"/>
            <a:ext cx="4098175" cy="317738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5400">
                <a:solidFill>
                  <a:schemeClr val="accent1"/>
                </a:solidFill>
              </a:defRPr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26225" y="5181600"/>
            <a:ext cx="4098175" cy="685800"/>
          </a:xfrm>
        </p:spPr>
        <p:txBody>
          <a:bodyPr rtlCol="0"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pic>
        <p:nvPicPr>
          <p:cNvPr id="7" name="Obraz 6" descr="Linia EK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8688" y="-1"/>
            <a:ext cx="700013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A82BC66-CE60-436D-B272-DEA555C8FC9D}" type="datetime1">
              <a:rPr lang="pl-PL" smtClean="0"/>
              <a:t>10.03.2020</a:t>
            </a:fld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 descr="Prostokąt"/>
          <p:cNvSpPr/>
          <p:nvPr/>
        </p:nvSpPr>
        <p:spPr>
          <a:xfrm>
            <a:off x="9982200" y="0"/>
            <a:ext cx="22098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10058399" y="457201"/>
            <a:ext cx="2057401" cy="59436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9067800" cy="5943599"/>
          </a:xfrm>
        </p:spPr>
        <p:txBody>
          <a:bodyPr vert="eaVert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E710685-C3CB-4894-8FC4-42D3EBDFD8CC}" type="datetime1">
              <a:rPr lang="pl-PL" smtClean="0"/>
              <a:t>10.03.2020</a:t>
            </a:fld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9D9F2B8-5A9B-4E9C-83BB-EA2D2627207A}" type="datetime1">
              <a:rPr lang="pl-PL" smtClean="0"/>
              <a:t>10.03.2020</a:t>
            </a:fld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główek sekcji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 descr="Prostokąt"/>
          <p:cNvSpPr/>
          <p:nvPr/>
        </p:nvSpPr>
        <p:spPr>
          <a:xfrm>
            <a:off x="265112" y="228600"/>
            <a:ext cx="116586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1828800"/>
            <a:ext cx="7772400" cy="3177380"/>
          </a:xfrm>
        </p:spPr>
        <p:txBody>
          <a:bodyPr rtlCol="0" anchor="b">
            <a:normAutofit/>
          </a:bodyPr>
          <a:lstStyle>
            <a:lvl1pPr rtl="0">
              <a:lnSpc>
                <a:spcPct val="80000"/>
              </a:lnSpc>
              <a:defRPr sz="540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66800" y="5181600"/>
            <a:ext cx="7772400" cy="685800"/>
          </a:xfrm>
        </p:spPr>
        <p:txBody>
          <a:bodyPr rtlCol="0">
            <a:normAutofit/>
          </a:bodyPr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066800" y="1825624"/>
            <a:ext cx="4800600" cy="4575175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24600" y="1825624"/>
            <a:ext cx="4800600" cy="4575175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BFD8D2-8C7A-4DE8-9C2B-93FD31D7142E}" type="datetime1">
              <a:rPr lang="pl-PL" smtClean="0"/>
              <a:t>10.03.2020</a:t>
            </a:fld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66800" y="1828799"/>
            <a:ext cx="4800600" cy="762000"/>
          </a:xfrm>
        </p:spPr>
        <p:txBody>
          <a:bodyPr rtlCol="0" anchor="ctr">
            <a:noAutofit/>
          </a:bodyPr>
          <a:lstStyle>
            <a:lvl1pPr marL="0" indent="0">
              <a:buNone/>
              <a:defRPr sz="24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066800" y="2590799"/>
            <a:ext cx="4800600" cy="381003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324600" y="1828799"/>
            <a:ext cx="4800600" cy="762000"/>
          </a:xfrm>
        </p:spPr>
        <p:txBody>
          <a:bodyPr rtlCol="0" anchor="ctr">
            <a:noAutofit/>
          </a:bodyPr>
          <a:lstStyle>
            <a:lvl1pPr marL="0" indent="0">
              <a:buNone/>
              <a:defRPr sz="24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324600" y="2590799"/>
            <a:ext cx="4800600" cy="381003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2239158-BAB8-4DD8-9468-892AD576E80B}" type="datetime1">
              <a:rPr lang="pl-PL" smtClean="0"/>
              <a:t>10.03.2020</a:t>
            </a:fld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48692E2-65E4-4076-9C5C-C5F495EF45FB}" type="datetime1">
              <a:rPr lang="pl-PL" smtClean="0"/>
              <a:t>10.03.2020</a:t>
            </a:fld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928591F-792E-428D-B9D8-642AD02CE777}" type="datetime1">
              <a:rPr lang="pl-PL" smtClean="0"/>
              <a:t>10.03.2020</a:t>
            </a:fld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 descr="Prostokąt"/>
          <p:cNvSpPr/>
          <p:nvPr/>
        </p:nvSpPr>
        <p:spPr>
          <a:xfrm>
            <a:off x="7008812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9" name="Prostokąt 8" descr="Prostokąt"/>
          <p:cNvSpPr/>
          <p:nvPr/>
        </p:nvSpPr>
        <p:spPr>
          <a:xfrm>
            <a:off x="7255668" y="228600"/>
            <a:ext cx="46863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32700" y="3200400"/>
            <a:ext cx="3932237" cy="1752600"/>
          </a:xfrm>
        </p:spPr>
        <p:txBody>
          <a:bodyPr rtlCol="0" anchor="b">
            <a:normAutofit/>
          </a:bodyPr>
          <a:lstStyle>
            <a:lvl1pPr rtl="0">
              <a:defRPr sz="360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600" y="457201"/>
            <a:ext cx="5943600" cy="5943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7632699" y="5029200"/>
            <a:ext cx="3932237" cy="1371600"/>
          </a:xfrm>
        </p:spPr>
        <p:txBody>
          <a:bodyPr rtlCol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 descr="Prostokąt"/>
          <p:cNvSpPr/>
          <p:nvPr/>
        </p:nvSpPr>
        <p:spPr>
          <a:xfrm>
            <a:off x="7008812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9" name="Prostokąt 8" descr="Prostokąt"/>
          <p:cNvSpPr/>
          <p:nvPr/>
        </p:nvSpPr>
        <p:spPr>
          <a:xfrm>
            <a:off x="7255668" y="228600"/>
            <a:ext cx="46863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35240" y="3200400"/>
            <a:ext cx="3932237" cy="1752600"/>
          </a:xfrm>
        </p:spPr>
        <p:txBody>
          <a:bodyPr rtlCol="0" anchor="b">
            <a:normAutofit/>
          </a:bodyPr>
          <a:lstStyle>
            <a:lvl1pPr rtl="0">
              <a:defRPr sz="360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obrazu 2" descr="Pusty symbol zastępczy pozwalający dodać obraz. Kliknij symbol zastępczy i wybierz obraz, który chcesz dodać."/>
          <p:cNvSpPr>
            <a:spLocks noGrp="1"/>
          </p:cNvSpPr>
          <p:nvPr>
            <p:ph type="pic" idx="1"/>
          </p:nvPr>
        </p:nvSpPr>
        <p:spPr>
          <a:xfrm>
            <a:off x="1" y="0"/>
            <a:ext cx="7008810" cy="6857999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7635240" y="5029200"/>
            <a:ext cx="3932237" cy="1374648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zerwony pasek" descr="Czerwony pasek"/>
          <p:cNvSpPr/>
          <p:nvPr/>
        </p:nvSpPr>
        <p:spPr>
          <a:xfrm>
            <a:off x="1" y="1"/>
            <a:ext cx="12188824" cy="1524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1066800" y="99220"/>
            <a:ext cx="10058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l-PL" noProof="0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9144000" cy="4572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dirty="0"/>
              <a:t>Edytuj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1066800" y="6481760"/>
            <a:ext cx="78486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pl-PL" noProof="0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9067800" y="6465885"/>
            <a:ext cx="10668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09ABBCE-C82D-4241-A043-E1CE50838FC0}" type="datetime1">
              <a:rPr lang="pl-PL" noProof="0" smtClean="0"/>
              <a:t>10.03.2020</a:t>
            </a:fld>
            <a:endParaRPr lang="pl-PL" noProof="0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10287000" y="6481760"/>
            <a:ext cx="8382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31375A4-56A4-47D6-9801-1991572033F7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68680" indent="-182563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5156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3444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1732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60020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8308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png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pl-PL" dirty="0"/>
              <a:t>Układ Tytuł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pl-PL" dirty="0"/>
              <a:t>podtytuł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AE9CF4-8FA8-4C9D-9224-0AE2E0DE5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55208"/>
            <a:ext cx="12197919" cy="561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F00C51E-C96B-41C3-BF35-C1E0BA6758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5733256"/>
            <a:ext cx="1406627" cy="1406627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E691528-A7CC-4A4E-B595-2664753B38DB}"/>
              </a:ext>
            </a:extLst>
          </p:cNvPr>
          <p:cNvSpPr txBox="1"/>
          <p:nvPr/>
        </p:nvSpPr>
        <p:spPr>
          <a:xfrm>
            <a:off x="6240016" y="4581128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Opis choroby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735341A-F6DE-421E-8458-17A6EC3305A3}"/>
              </a:ext>
            </a:extLst>
          </p:cNvPr>
          <p:cNvSpPr txBox="1"/>
          <p:nvPr/>
        </p:nvSpPr>
        <p:spPr>
          <a:xfrm>
            <a:off x="8328248" y="6488668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dr Sebastian Grabowski</a:t>
            </a:r>
          </a:p>
        </p:txBody>
      </p:sp>
    </p:spTree>
    <p:extLst>
      <p:ext uri="{BB962C8B-B14F-4D97-AF65-F5344CB8AC3E}">
        <p14:creationId xmlns:p14="http://schemas.microsoft.com/office/powerpoint/2010/main" val="43514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A6F9A28F-7CBD-4A0B-B826-40E7E9DA6DCB}"/>
              </a:ext>
            </a:extLst>
          </p:cNvPr>
          <p:cNvSpPr txBox="1"/>
          <p:nvPr/>
        </p:nvSpPr>
        <p:spPr>
          <a:xfrm>
            <a:off x="2855640" y="1699260"/>
            <a:ext cx="73980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Ptasia grypa H5N1</a:t>
            </a:r>
          </a:p>
        </p:txBody>
      </p:sp>
      <p:pic>
        <p:nvPicPr>
          <p:cNvPr id="25602" name="Picture 2" descr="H1N1 virus">
            <a:extLst>
              <a:ext uri="{FF2B5EF4-FFF2-40B4-BE49-F238E27FC236}">
                <a16:creationId xmlns:a16="http://schemas.microsoft.com/office/drawing/2014/main" id="{56CF484F-186E-4FFF-A50B-03E9DAF18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2857240"/>
            <a:ext cx="4682295" cy="306896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4231F70-BD0B-4675-A8DF-1B10FCA2012A}"/>
              </a:ext>
            </a:extLst>
          </p:cNvPr>
          <p:cNvSpPr txBox="1"/>
          <p:nvPr/>
        </p:nvSpPr>
        <p:spPr>
          <a:xfrm>
            <a:off x="6347459" y="3156576"/>
            <a:ext cx="1959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861 osób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FAF37E9-DA93-4526-9A4F-C7C1F1AF4C23}"/>
              </a:ext>
            </a:extLst>
          </p:cNvPr>
          <p:cNvSpPr txBox="1"/>
          <p:nvPr/>
        </p:nvSpPr>
        <p:spPr>
          <a:xfrm>
            <a:off x="6347459" y="4047675"/>
            <a:ext cx="2049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455 osób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18000C5-A7FA-433D-8747-EEAA6C61CD01}"/>
              </a:ext>
            </a:extLst>
          </p:cNvPr>
          <p:cNvSpPr txBox="1"/>
          <p:nvPr/>
        </p:nvSpPr>
        <p:spPr>
          <a:xfrm>
            <a:off x="5582311" y="5051669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Śmiertelność: </a:t>
            </a:r>
            <a:r>
              <a:rPr lang="pl-PL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52,8 %</a:t>
            </a:r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1EA5FFE2-EA62-4A70-870C-BBB1E80EA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220"/>
            <a:ext cx="12192000" cy="1325563"/>
          </a:xfrm>
        </p:spPr>
        <p:txBody>
          <a:bodyPr/>
          <a:lstStyle/>
          <a:p>
            <a:pPr algn="ctr"/>
            <a:r>
              <a:rPr lang="pl-PL" dirty="0"/>
              <a:t>Inne groźne wirusy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C43804D5-BD18-4DA2-AD5C-18C58362F1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399911" y="5033447"/>
            <a:ext cx="1762098" cy="174179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BEC88EE-FBB5-4A1F-9575-BDFDFA0474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2311" y="3986288"/>
            <a:ext cx="707450" cy="81086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BBB3BB5-6AD8-4C30-B299-9F28C99B4F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746" y="2840578"/>
            <a:ext cx="715668" cy="1145710"/>
          </a:xfrm>
          <a:prstGeom prst="rect">
            <a:avLst/>
          </a:prstGeom>
        </p:spPr>
      </p:pic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1270A3C7-DE06-4CD0-AE23-A966F95E435E}"/>
              </a:ext>
            </a:extLst>
          </p:cNvPr>
          <p:cNvCxnSpPr/>
          <p:nvPr/>
        </p:nvCxnSpPr>
        <p:spPr>
          <a:xfrm>
            <a:off x="5569746" y="4887061"/>
            <a:ext cx="520677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432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A6F9A28F-7CBD-4A0B-B826-40E7E9DA6DCB}"/>
              </a:ext>
            </a:extLst>
          </p:cNvPr>
          <p:cNvSpPr txBox="1"/>
          <p:nvPr/>
        </p:nvSpPr>
        <p:spPr>
          <a:xfrm>
            <a:off x="2855640" y="1699260"/>
            <a:ext cx="73980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SARS</a:t>
            </a: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56CF484F-186E-4FFF-A50B-03E9DAF18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5360" y="2714923"/>
            <a:ext cx="4307312" cy="306896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4231F70-BD0B-4675-A8DF-1B10FCA2012A}"/>
              </a:ext>
            </a:extLst>
          </p:cNvPr>
          <p:cNvSpPr txBox="1"/>
          <p:nvPr/>
        </p:nvSpPr>
        <p:spPr>
          <a:xfrm>
            <a:off x="6347458" y="3156576"/>
            <a:ext cx="2340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8096 osób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FAF37E9-DA93-4526-9A4F-C7C1F1AF4C23}"/>
              </a:ext>
            </a:extLst>
          </p:cNvPr>
          <p:cNvSpPr txBox="1"/>
          <p:nvPr/>
        </p:nvSpPr>
        <p:spPr>
          <a:xfrm>
            <a:off x="6347459" y="4047675"/>
            <a:ext cx="2049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777 osób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18000C5-A7FA-433D-8747-EEAA6C61CD01}"/>
              </a:ext>
            </a:extLst>
          </p:cNvPr>
          <p:cNvSpPr txBox="1"/>
          <p:nvPr/>
        </p:nvSpPr>
        <p:spPr>
          <a:xfrm>
            <a:off x="5582311" y="5051669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Śmiertelność: </a:t>
            </a:r>
            <a:r>
              <a:rPr lang="pl-PL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9,6 %</a:t>
            </a:r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1EA5FFE2-EA62-4A70-870C-BBB1E80EA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220"/>
            <a:ext cx="12192000" cy="1325563"/>
          </a:xfrm>
        </p:spPr>
        <p:txBody>
          <a:bodyPr/>
          <a:lstStyle/>
          <a:p>
            <a:pPr algn="ctr"/>
            <a:r>
              <a:rPr lang="pl-PL" dirty="0"/>
              <a:t>Inne groźne wirusy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C43804D5-BD18-4DA2-AD5C-18C58362F1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399911" y="5033447"/>
            <a:ext cx="1762098" cy="174179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BEC88EE-FBB5-4A1F-9575-BDFDFA0474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2311" y="3986288"/>
            <a:ext cx="707450" cy="81086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BBB3BB5-6AD8-4C30-B299-9F28C99B4F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746" y="2840578"/>
            <a:ext cx="715668" cy="1145710"/>
          </a:xfrm>
          <a:prstGeom prst="rect">
            <a:avLst/>
          </a:prstGeom>
        </p:spPr>
      </p:pic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1270A3C7-DE06-4CD0-AE23-A966F95E435E}"/>
              </a:ext>
            </a:extLst>
          </p:cNvPr>
          <p:cNvCxnSpPr/>
          <p:nvPr/>
        </p:nvCxnSpPr>
        <p:spPr>
          <a:xfrm>
            <a:off x="5569746" y="4887061"/>
            <a:ext cx="520677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22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6EDC3B-F247-495D-BCA1-CC033DCA5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220"/>
            <a:ext cx="12192000" cy="1325563"/>
          </a:xfrm>
        </p:spPr>
        <p:txBody>
          <a:bodyPr/>
          <a:lstStyle/>
          <a:p>
            <a:pPr algn="ctr"/>
            <a:r>
              <a:rPr lang="pl-PL" dirty="0"/>
              <a:t>Inne groźne wirusy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6F9A28F-7CBD-4A0B-B826-40E7E9DA6DCB}"/>
              </a:ext>
            </a:extLst>
          </p:cNvPr>
          <p:cNvSpPr txBox="1"/>
          <p:nvPr/>
        </p:nvSpPr>
        <p:spPr>
          <a:xfrm>
            <a:off x="4007768" y="1628006"/>
            <a:ext cx="4464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Wirus </a:t>
            </a:r>
            <a:r>
              <a:rPr lang="pl-PL" sz="60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Ebola</a:t>
            </a:r>
            <a:endParaRPr lang="pl-PL" sz="6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C8C40F24-710F-46AF-ADEF-AC4128B42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692336"/>
            <a:ext cx="3572721" cy="504879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D4382CE-49D2-4612-A741-B2D6EEC5DB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399911" y="5033447"/>
            <a:ext cx="1762098" cy="1741792"/>
          </a:xfrm>
          <a:prstGeom prst="rect">
            <a:avLst/>
          </a:prstGeom>
        </p:spPr>
      </p:pic>
      <p:sp>
        <p:nvSpPr>
          <p:cNvPr id="25" name="pole tekstowe 24">
            <a:extLst>
              <a:ext uri="{FF2B5EF4-FFF2-40B4-BE49-F238E27FC236}">
                <a16:creationId xmlns:a16="http://schemas.microsoft.com/office/drawing/2014/main" id="{D9311C86-F6A5-4155-9EED-63DED7D13EF1}"/>
              </a:ext>
            </a:extLst>
          </p:cNvPr>
          <p:cNvSpPr txBox="1"/>
          <p:nvPr/>
        </p:nvSpPr>
        <p:spPr>
          <a:xfrm>
            <a:off x="6347458" y="3156576"/>
            <a:ext cx="3852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~26 000 osób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293C2F3E-E06E-4553-88E5-41591912EE72}"/>
              </a:ext>
            </a:extLst>
          </p:cNvPr>
          <p:cNvSpPr txBox="1"/>
          <p:nvPr/>
        </p:nvSpPr>
        <p:spPr>
          <a:xfrm>
            <a:off x="6347459" y="4047675"/>
            <a:ext cx="3406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~ 11 000 osób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C32C55CA-477B-45BE-B5DE-1306479EADB1}"/>
              </a:ext>
            </a:extLst>
          </p:cNvPr>
          <p:cNvSpPr txBox="1"/>
          <p:nvPr/>
        </p:nvSpPr>
        <p:spPr>
          <a:xfrm>
            <a:off x="5582311" y="5051669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Śmiertelność: </a:t>
            </a:r>
            <a:r>
              <a:rPr lang="pl-PL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42 %</a:t>
            </a:r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A79B71FA-2BED-40D7-8F29-5200AB46A6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2311" y="3986288"/>
            <a:ext cx="707450" cy="810864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8AA5D617-1C49-4B8E-A449-3300768600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746" y="2840578"/>
            <a:ext cx="715668" cy="1145710"/>
          </a:xfrm>
          <a:prstGeom prst="rect">
            <a:avLst/>
          </a:prstGeom>
        </p:spPr>
      </p:pic>
      <p:cxnSp>
        <p:nvCxnSpPr>
          <p:cNvPr id="30" name="Łącznik prosty 29">
            <a:extLst>
              <a:ext uri="{FF2B5EF4-FFF2-40B4-BE49-F238E27FC236}">
                <a16:creationId xmlns:a16="http://schemas.microsoft.com/office/drawing/2014/main" id="{0938FDAA-6948-4418-8DB0-631B4520A9EC}"/>
              </a:ext>
            </a:extLst>
          </p:cNvPr>
          <p:cNvCxnSpPr/>
          <p:nvPr/>
        </p:nvCxnSpPr>
        <p:spPr>
          <a:xfrm>
            <a:off x="5569746" y="4887061"/>
            <a:ext cx="520677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84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A6F9A28F-7CBD-4A0B-B826-40E7E9DA6DCB}"/>
              </a:ext>
            </a:extLst>
          </p:cNvPr>
          <p:cNvSpPr txBox="1"/>
          <p:nvPr/>
        </p:nvSpPr>
        <p:spPr>
          <a:xfrm>
            <a:off x="5591944" y="1606419"/>
            <a:ext cx="6336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Grypa „hiszpanka”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4231F70-BD0B-4675-A8DF-1B10FCA2012A}"/>
              </a:ext>
            </a:extLst>
          </p:cNvPr>
          <p:cNvSpPr txBox="1"/>
          <p:nvPr/>
        </p:nvSpPr>
        <p:spPr>
          <a:xfrm>
            <a:off x="5591944" y="2480556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1918 - 1920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258D8B4-7A62-4427-8A0E-33C42359A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2132856"/>
            <a:ext cx="5253226" cy="39604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F096FAB9-CC59-4286-B646-453A51384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220"/>
            <a:ext cx="12192000" cy="1325563"/>
          </a:xfrm>
        </p:spPr>
        <p:txBody>
          <a:bodyPr/>
          <a:lstStyle/>
          <a:p>
            <a:pPr algn="ctr"/>
            <a:r>
              <a:rPr lang="pl-PL" dirty="0"/>
              <a:t>Inne groźne wirusy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3F12ACB4-99A0-4CAD-B387-5179AED126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399911" y="5033447"/>
            <a:ext cx="1762098" cy="1741792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FA641482-A15B-4BF8-BC3F-F9C666115321}"/>
              </a:ext>
            </a:extLst>
          </p:cNvPr>
          <p:cNvSpPr txBox="1"/>
          <p:nvPr/>
        </p:nvSpPr>
        <p:spPr>
          <a:xfrm>
            <a:off x="6347458" y="3156576"/>
            <a:ext cx="3852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~500 milionów osób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E1C7AAAA-1B2B-4F1F-B79A-1CEEC28D29EF}"/>
              </a:ext>
            </a:extLst>
          </p:cNvPr>
          <p:cNvSpPr txBox="1"/>
          <p:nvPr/>
        </p:nvSpPr>
        <p:spPr>
          <a:xfrm>
            <a:off x="6347458" y="4047675"/>
            <a:ext cx="4861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~ 20 - 100 milionów osób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1E74DCCE-0257-4C57-AA26-10481F52449D}"/>
              </a:ext>
            </a:extLst>
          </p:cNvPr>
          <p:cNvSpPr txBox="1"/>
          <p:nvPr/>
        </p:nvSpPr>
        <p:spPr>
          <a:xfrm>
            <a:off x="5582311" y="5051669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Śmiertelność: </a:t>
            </a:r>
            <a:r>
              <a:rPr lang="pl-PL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4 - 20 %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3BDF1098-612E-4F54-89FF-93E2451BD8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2311" y="3986288"/>
            <a:ext cx="707450" cy="810864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6BD9F881-F95A-40DD-BC90-1C79D8F807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746" y="2840578"/>
            <a:ext cx="715668" cy="1145710"/>
          </a:xfrm>
          <a:prstGeom prst="rect">
            <a:avLst/>
          </a:prstGeom>
        </p:spPr>
      </p:pic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C2A5D49B-29C0-4E2D-BEFD-AB5E8AAE8BAA}"/>
              </a:ext>
            </a:extLst>
          </p:cNvPr>
          <p:cNvCxnSpPr/>
          <p:nvPr/>
        </p:nvCxnSpPr>
        <p:spPr>
          <a:xfrm>
            <a:off x="5569746" y="4887061"/>
            <a:ext cx="520677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07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A6F9A28F-7CBD-4A0B-B826-40E7E9DA6DCB}"/>
              </a:ext>
            </a:extLst>
          </p:cNvPr>
          <p:cNvSpPr txBox="1"/>
          <p:nvPr/>
        </p:nvSpPr>
        <p:spPr>
          <a:xfrm>
            <a:off x="5484452" y="1444838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Grypa sezonowa</a:t>
            </a: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E28B8217-7B6F-4E1E-AAC7-59AC3386E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69" y="1772816"/>
            <a:ext cx="4491694" cy="476994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FE3AFBB8-B39F-485E-8353-71F7E2724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220"/>
            <a:ext cx="12192000" cy="1325563"/>
          </a:xfrm>
        </p:spPr>
        <p:txBody>
          <a:bodyPr/>
          <a:lstStyle/>
          <a:p>
            <a:pPr algn="ctr"/>
            <a:r>
              <a:rPr lang="pl-PL" dirty="0"/>
              <a:t>Inne groźne wirusy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41E656B9-E52A-4737-A9F2-9F2008EDC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399911" y="5033447"/>
            <a:ext cx="1762098" cy="1741792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346F13D-51B3-486A-88B5-4030314D5DD1}"/>
              </a:ext>
            </a:extLst>
          </p:cNvPr>
          <p:cNvSpPr txBox="1"/>
          <p:nvPr/>
        </p:nvSpPr>
        <p:spPr>
          <a:xfrm>
            <a:off x="6347458" y="3156576"/>
            <a:ext cx="5437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~340 milionów osób / rok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6EF05532-E16E-41DB-9E6F-8FB4AF0237E8}"/>
              </a:ext>
            </a:extLst>
          </p:cNvPr>
          <p:cNvSpPr txBox="1"/>
          <p:nvPr/>
        </p:nvSpPr>
        <p:spPr>
          <a:xfrm>
            <a:off x="6347458" y="4047675"/>
            <a:ext cx="5844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~ 290 tys. – 650 tys. osób / rok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24E53FA2-F84E-4492-BBCE-E3996AB4ABAB}"/>
              </a:ext>
            </a:extLst>
          </p:cNvPr>
          <p:cNvSpPr txBox="1"/>
          <p:nvPr/>
        </p:nvSpPr>
        <p:spPr>
          <a:xfrm>
            <a:off x="5582310" y="5051669"/>
            <a:ext cx="5482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Śmiertelność: </a:t>
            </a:r>
            <a:r>
              <a:rPr lang="pl-PL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0,085 – 0,19%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CBD7C6F7-149A-4A2E-ADE7-77F8CF9812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2311" y="3986288"/>
            <a:ext cx="707450" cy="810864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7342B07D-273E-4CAA-B610-BDE1EDE595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746" y="2840578"/>
            <a:ext cx="715668" cy="1145710"/>
          </a:xfrm>
          <a:prstGeom prst="rect">
            <a:avLst/>
          </a:prstGeom>
        </p:spPr>
      </p:pic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0CB6734B-F359-408C-BBEE-2A57FA8F08A5}"/>
              </a:ext>
            </a:extLst>
          </p:cNvPr>
          <p:cNvCxnSpPr/>
          <p:nvPr/>
        </p:nvCxnSpPr>
        <p:spPr>
          <a:xfrm>
            <a:off x="5569746" y="4887061"/>
            <a:ext cx="520677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79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E28B8217-7B6F-4E1E-AAC7-59AC3386E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69" y="1772816"/>
            <a:ext cx="4491694" cy="476994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FE3AFBB8-B39F-485E-8353-71F7E2724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220"/>
            <a:ext cx="12192000" cy="1325563"/>
          </a:xfrm>
        </p:spPr>
        <p:txBody>
          <a:bodyPr/>
          <a:lstStyle/>
          <a:p>
            <a:pPr algn="ctr"/>
            <a:r>
              <a:rPr lang="pl-PL" dirty="0"/>
              <a:t>Grypa sezonowa w Polsce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41E656B9-E52A-4737-A9F2-9F2008EDC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399911" y="5033447"/>
            <a:ext cx="1762098" cy="1741792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346F13D-51B3-486A-88B5-4030314D5DD1}"/>
              </a:ext>
            </a:extLst>
          </p:cNvPr>
          <p:cNvSpPr txBox="1"/>
          <p:nvPr/>
        </p:nvSpPr>
        <p:spPr>
          <a:xfrm>
            <a:off x="6347458" y="3156576"/>
            <a:ext cx="5437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215 944 osób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6EF05532-E16E-41DB-9E6F-8FB4AF0237E8}"/>
              </a:ext>
            </a:extLst>
          </p:cNvPr>
          <p:cNvSpPr txBox="1"/>
          <p:nvPr/>
        </p:nvSpPr>
        <p:spPr>
          <a:xfrm>
            <a:off x="6347458" y="4047675"/>
            <a:ext cx="5844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8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CBD7C6F7-149A-4A2E-ADE7-77F8CF9812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2311" y="3986288"/>
            <a:ext cx="707450" cy="810864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7342B07D-273E-4CAA-B610-BDE1EDE595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746" y="2840578"/>
            <a:ext cx="715668" cy="1145710"/>
          </a:xfrm>
          <a:prstGeom prst="rect">
            <a:avLst/>
          </a:prstGeom>
        </p:spPr>
      </p:pic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0CB6734B-F359-408C-BBEE-2A57FA8F08A5}"/>
              </a:ext>
            </a:extLst>
          </p:cNvPr>
          <p:cNvCxnSpPr/>
          <p:nvPr/>
        </p:nvCxnSpPr>
        <p:spPr>
          <a:xfrm>
            <a:off x="5569746" y="4887061"/>
            <a:ext cx="520677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rostokąt: zaokrąglone rogi po przekątnej 3">
            <a:extLst>
              <a:ext uri="{FF2B5EF4-FFF2-40B4-BE49-F238E27FC236}">
                <a16:creationId xmlns:a16="http://schemas.microsoft.com/office/drawing/2014/main" id="{4697C86C-C932-4919-9659-C8495C0166F6}"/>
              </a:ext>
            </a:extLst>
          </p:cNvPr>
          <p:cNvSpPr/>
          <p:nvPr/>
        </p:nvSpPr>
        <p:spPr>
          <a:xfrm>
            <a:off x="6113199" y="1857901"/>
            <a:ext cx="5206774" cy="878328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0F74213-6736-4EA8-A11E-5FD4128998BA}"/>
              </a:ext>
            </a:extLst>
          </p:cNvPr>
          <p:cNvSpPr txBox="1"/>
          <p:nvPr/>
        </p:nvSpPr>
        <p:spPr>
          <a:xfrm>
            <a:off x="6347458" y="2047273"/>
            <a:ext cx="4789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>
                <a:solidFill>
                  <a:srgbClr val="FF0000"/>
                </a:solidFill>
              </a:rPr>
              <a:t>od 23 do 29 lutego 2020 roku</a:t>
            </a:r>
          </a:p>
        </p:txBody>
      </p:sp>
    </p:spTree>
    <p:extLst>
      <p:ext uri="{BB962C8B-B14F-4D97-AF65-F5344CB8AC3E}">
        <p14:creationId xmlns:p14="http://schemas.microsoft.com/office/powerpoint/2010/main" val="213677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9D4E5013-9B3A-40BD-9A11-7022604156D3}"/>
              </a:ext>
            </a:extLst>
          </p:cNvPr>
          <p:cNvSpPr txBox="1"/>
          <p:nvPr/>
        </p:nvSpPr>
        <p:spPr>
          <a:xfrm>
            <a:off x="3293368" y="757998"/>
            <a:ext cx="5605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Śmiertelność: </a:t>
            </a:r>
            <a:r>
              <a:rPr lang="pl-PL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3,48%</a:t>
            </a:r>
          </a:p>
        </p:txBody>
      </p:sp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id="{F9616C8B-8721-4F15-97A8-A383A719D3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9979412"/>
              </p:ext>
            </p:extLst>
          </p:nvPr>
        </p:nvGraphicFramePr>
        <p:xfrm>
          <a:off x="54057" y="1556792"/>
          <a:ext cx="12090615" cy="5256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5" r:id="rId4" imgW="24317280" imgH="10603080" progId="">
                  <p:embed/>
                </p:oleObj>
              </mc:Choice>
              <mc:Fallback>
                <p:oleObj r:id="rId4" imgW="24317280" imgH="106030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057" y="1556792"/>
                        <a:ext cx="12090615" cy="5256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id="{19FFA3B1-492B-4795-9555-6CC0E0BBB801}"/>
              </a:ext>
            </a:extLst>
          </p:cNvPr>
          <p:cNvSpPr txBox="1"/>
          <p:nvPr/>
        </p:nvSpPr>
        <p:spPr>
          <a:xfrm>
            <a:off x="4079776" y="-112732"/>
            <a:ext cx="5256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COVID-19</a:t>
            </a:r>
          </a:p>
        </p:txBody>
      </p:sp>
      <p:pic>
        <p:nvPicPr>
          <p:cNvPr id="3" name="Obraz 2" descr="Obraz zawierający okno, koszula, rysunek&#10;&#10;Opis wygenerowany automatycznie">
            <a:extLst>
              <a:ext uri="{FF2B5EF4-FFF2-40B4-BE49-F238E27FC236}">
                <a16:creationId xmlns:a16="http://schemas.microsoft.com/office/drawing/2014/main" id="{13B8E10B-0D27-4FA3-9E80-B5B779FB7D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8288" y="-22629"/>
            <a:ext cx="1183172" cy="151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6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D1878DD-FDBE-4E9E-BBB9-AEE4ACD32E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80" y="1557965"/>
            <a:ext cx="12119992" cy="525541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143CA38-CD4D-4C99-8EF3-6FE549BA6E08}"/>
              </a:ext>
            </a:extLst>
          </p:cNvPr>
          <p:cNvSpPr txBox="1"/>
          <p:nvPr/>
        </p:nvSpPr>
        <p:spPr>
          <a:xfrm>
            <a:off x="2163080" y="404664"/>
            <a:ext cx="7843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Dynamika zakażeń SARS-Cov-2</a:t>
            </a:r>
            <a:endParaRPr lang="pl-PL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4" name="Obraz 3" descr="Obraz zawierający okno, koszula, rysunek&#10;&#10;Opis wygenerowany automatycznie">
            <a:extLst>
              <a:ext uri="{FF2B5EF4-FFF2-40B4-BE49-F238E27FC236}">
                <a16:creationId xmlns:a16="http://schemas.microsoft.com/office/drawing/2014/main" id="{6FFA193C-567B-4623-AC21-544425A570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59509" y="0"/>
            <a:ext cx="1183172" cy="151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4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0A7A80E2-FA57-4C02-A6B2-AA8840C05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220"/>
            <a:ext cx="12192000" cy="1325563"/>
          </a:xfrm>
        </p:spPr>
        <p:txBody>
          <a:bodyPr/>
          <a:lstStyle/>
          <a:p>
            <a:pPr algn="ctr"/>
            <a:r>
              <a:rPr lang="pl-PL" dirty="0"/>
              <a:t>Typowe objawy u pacjentów</a:t>
            </a:r>
          </a:p>
        </p:txBody>
      </p:sp>
      <p:grpSp>
        <p:nvGrpSpPr>
          <p:cNvPr id="17" name="Grupa 16">
            <a:extLst>
              <a:ext uri="{FF2B5EF4-FFF2-40B4-BE49-F238E27FC236}">
                <a16:creationId xmlns:a16="http://schemas.microsoft.com/office/drawing/2014/main" id="{068182A9-5D91-41E2-B3DA-6B0B353B3937}"/>
              </a:ext>
            </a:extLst>
          </p:cNvPr>
          <p:cNvGrpSpPr/>
          <p:nvPr/>
        </p:nvGrpSpPr>
        <p:grpSpPr>
          <a:xfrm>
            <a:off x="575676" y="1937155"/>
            <a:ext cx="2065554" cy="2149819"/>
            <a:chOff x="487577" y="1957471"/>
            <a:chExt cx="2065554" cy="2149819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DEB913AB-0C91-47D6-A569-A7A796A8D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5747" y="1957471"/>
              <a:ext cx="1909214" cy="1932561"/>
            </a:xfrm>
            <a:prstGeom prst="rect">
              <a:avLst/>
            </a:prstGeom>
          </p:spPr>
        </p:pic>
        <p:sp>
          <p:nvSpPr>
            <p:cNvPr id="16" name="pole tekstowe 15">
              <a:extLst>
                <a:ext uri="{FF2B5EF4-FFF2-40B4-BE49-F238E27FC236}">
                  <a16:creationId xmlns:a16="http://schemas.microsoft.com/office/drawing/2014/main" id="{2629A701-9026-4ACE-87BB-465941F66233}"/>
                </a:ext>
              </a:extLst>
            </p:cNvPr>
            <p:cNvSpPr txBox="1"/>
            <p:nvPr/>
          </p:nvSpPr>
          <p:spPr>
            <a:xfrm>
              <a:off x="487577" y="3737958"/>
              <a:ext cx="20655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/>
                <a:t>Ból gardła</a:t>
              </a:r>
            </a:p>
          </p:txBody>
        </p:sp>
      </p:grpSp>
      <p:grpSp>
        <p:nvGrpSpPr>
          <p:cNvPr id="29" name="Grupa 28">
            <a:extLst>
              <a:ext uri="{FF2B5EF4-FFF2-40B4-BE49-F238E27FC236}">
                <a16:creationId xmlns:a16="http://schemas.microsoft.com/office/drawing/2014/main" id="{384C8D62-BA51-425B-8858-665F285B904C}"/>
              </a:ext>
            </a:extLst>
          </p:cNvPr>
          <p:cNvGrpSpPr/>
          <p:nvPr/>
        </p:nvGrpSpPr>
        <p:grpSpPr>
          <a:xfrm>
            <a:off x="1859666" y="4293096"/>
            <a:ext cx="2194794" cy="2272898"/>
            <a:chOff x="1988176" y="4319353"/>
            <a:chExt cx="2194794" cy="2272898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A36E12FD-88C6-46BF-B473-18FB3386A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88176" y="4319353"/>
              <a:ext cx="2104296" cy="2088232"/>
            </a:xfrm>
            <a:prstGeom prst="rect">
              <a:avLst/>
            </a:prstGeom>
          </p:spPr>
        </p:pic>
        <p:sp>
          <p:nvSpPr>
            <p:cNvPr id="19" name="pole tekstowe 18">
              <a:extLst>
                <a:ext uri="{FF2B5EF4-FFF2-40B4-BE49-F238E27FC236}">
                  <a16:creationId xmlns:a16="http://schemas.microsoft.com/office/drawing/2014/main" id="{C35F387D-CB3F-4613-9779-FAD5CA7842A2}"/>
                </a:ext>
              </a:extLst>
            </p:cNvPr>
            <p:cNvSpPr txBox="1"/>
            <p:nvPr/>
          </p:nvSpPr>
          <p:spPr>
            <a:xfrm>
              <a:off x="2117416" y="6222919"/>
              <a:ext cx="20655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/>
                <a:t>Ból głowy</a:t>
              </a:r>
            </a:p>
          </p:txBody>
        </p:sp>
      </p:grpSp>
      <p:grpSp>
        <p:nvGrpSpPr>
          <p:cNvPr id="27" name="Grupa 26">
            <a:extLst>
              <a:ext uri="{FF2B5EF4-FFF2-40B4-BE49-F238E27FC236}">
                <a16:creationId xmlns:a16="http://schemas.microsoft.com/office/drawing/2014/main" id="{4A2B2B54-46E1-4165-B257-2586B1D28D3D}"/>
              </a:ext>
            </a:extLst>
          </p:cNvPr>
          <p:cNvGrpSpPr/>
          <p:nvPr/>
        </p:nvGrpSpPr>
        <p:grpSpPr>
          <a:xfrm>
            <a:off x="9120336" y="1935428"/>
            <a:ext cx="2111283" cy="2176277"/>
            <a:chOff x="6560041" y="1884759"/>
            <a:chExt cx="2111283" cy="2176277"/>
          </a:xfrm>
        </p:grpSpPr>
        <p:pic>
          <p:nvPicPr>
            <p:cNvPr id="14" name="Obraz 13">
              <a:extLst>
                <a:ext uri="{FF2B5EF4-FFF2-40B4-BE49-F238E27FC236}">
                  <a16:creationId xmlns:a16="http://schemas.microsoft.com/office/drawing/2014/main" id="{994BF682-4BE2-406F-BF30-35677E9E5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0041" y="1884759"/>
              <a:ext cx="2009379" cy="2088232"/>
            </a:xfrm>
            <a:prstGeom prst="rect">
              <a:avLst/>
            </a:prstGeom>
          </p:spPr>
        </p:pic>
        <p:sp>
          <p:nvSpPr>
            <p:cNvPr id="21" name="pole tekstowe 20">
              <a:extLst>
                <a:ext uri="{FF2B5EF4-FFF2-40B4-BE49-F238E27FC236}">
                  <a16:creationId xmlns:a16="http://schemas.microsoft.com/office/drawing/2014/main" id="{9FDAAE48-791C-4CB5-8341-B839942EB806}"/>
                </a:ext>
              </a:extLst>
            </p:cNvPr>
            <p:cNvSpPr txBox="1"/>
            <p:nvPr/>
          </p:nvSpPr>
          <p:spPr>
            <a:xfrm>
              <a:off x="6605770" y="3691704"/>
              <a:ext cx="20655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/>
                <a:t>Kaszel</a:t>
              </a:r>
            </a:p>
          </p:txBody>
        </p:sp>
      </p:grpSp>
      <p:grpSp>
        <p:nvGrpSpPr>
          <p:cNvPr id="26" name="Grupa 25">
            <a:extLst>
              <a:ext uri="{FF2B5EF4-FFF2-40B4-BE49-F238E27FC236}">
                <a16:creationId xmlns:a16="http://schemas.microsoft.com/office/drawing/2014/main" id="{EB770009-58B9-44EA-9E5A-0AFD7A33CC6D}"/>
              </a:ext>
            </a:extLst>
          </p:cNvPr>
          <p:cNvGrpSpPr/>
          <p:nvPr/>
        </p:nvGrpSpPr>
        <p:grpSpPr>
          <a:xfrm>
            <a:off x="5265117" y="4200763"/>
            <a:ext cx="2078228" cy="2272898"/>
            <a:chOff x="4610785" y="4432967"/>
            <a:chExt cx="2078228" cy="2272898"/>
          </a:xfrm>
        </p:grpSpPr>
        <p:pic>
          <p:nvPicPr>
            <p:cNvPr id="13" name="Obraz 12">
              <a:extLst>
                <a:ext uri="{FF2B5EF4-FFF2-40B4-BE49-F238E27FC236}">
                  <a16:creationId xmlns:a16="http://schemas.microsoft.com/office/drawing/2014/main" id="{47B12736-8E14-4A95-82CD-8F204C0A7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10785" y="4432967"/>
              <a:ext cx="2078228" cy="2088232"/>
            </a:xfrm>
            <a:prstGeom prst="rect">
              <a:avLst/>
            </a:prstGeom>
          </p:spPr>
        </p:pic>
        <p:sp>
          <p:nvSpPr>
            <p:cNvPr id="22" name="pole tekstowe 21">
              <a:extLst>
                <a:ext uri="{FF2B5EF4-FFF2-40B4-BE49-F238E27FC236}">
                  <a16:creationId xmlns:a16="http://schemas.microsoft.com/office/drawing/2014/main" id="{EDCE905A-B8F6-414B-8E0C-42BC972A2A17}"/>
                </a:ext>
              </a:extLst>
            </p:cNvPr>
            <p:cNvSpPr txBox="1"/>
            <p:nvPr/>
          </p:nvSpPr>
          <p:spPr>
            <a:xfrm>
              <a:off x="4610785" y="6336533"/>
              <a:ext cx="20655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/>
                <a:t>Gorączka</a:t>
              </a:r>
            </a:p>
          </p:txBody>
        </p:sp>
      </p:grpSp>
      <p:grpSp>
        <p:nvGrpSpPr>
          <p:cNvPr id="28" name="Grupa 27">
            <a:extLst>
              <a:ext uri="{FF2B5EF4-FFF2-40B4-BE49-F238E27FC236}">
                <a16:creationId xmlns:a16="http://schemas.microsoft.com/office/drawing/2014/main" id="{B8007CA7-7011-4F49-8F4C-91490566CF94}"/>
              </a:ext>
            </a:extLst>
          </p:cNvPr>
          <p:cNvGrpSpPr/>
          <p:nvPr/>
        </p:nvGrpSpPr>
        <p:grpSpPr>
          <a:xfrm>
            <a:off x="8133288" y="4260798"/>
            <a:ext cx="2065554" cy="2237545"/>
            <a:chOff x="7552154" y="4149080"/>
            <a:chExt cx="2065554" cy="2237545"/>
          </a:xfrm>
        </p:grpSpPr>
        <p:pic>
          <p:nvPicPr>
            <p:cNvPr id="11" name="Obraz 10">
              <a:extLst>
                <a:ext uri="{FF2B5EF4-FFF2-40B4-BE49-F238E27FC236}">
                  <a16:creationId xmlns:a16="http://schemas.microsoft.com/office/drawing/2014/main" id="{342C558E-65DA-44F9-87FA-3D60AB4AA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0745" y="4149080"/>
              <a:ext cx="1689327" cy="2088232"/>
            </a:xfrm>
            <a:prstGeom prst="rect">
              <a:avLst/>
            </a:prstGeom>
          </p:spPr>
        </p:pic>
        <p:sp>
          <p:nvSpPr>
            <p:cNvPr id="23" name="pole tekstowe 22">
              <a:extLst>
                <a:ext uri="{FF2B5EF4-FFF2-40B4-BE49-F238E27FC236}">
                  <a16:creationId xmlns:a16="http://schemas.microsoft.com/office/drawing/2014/main" id="{CC951190-93BF-44C6-94D7-1EA2A0E12A56}"/>
                </a:ext>
              </a:extLst>
            </p:cNvPr>
            <p:cNvSpPr txBox="1"/>
            <p:nvPr/>
          </p:nvSpPr>
          <p:spPr>
            <a:xfrm>
              <a:off x="7552154" y="6017293"/>
              <a:ext cx="20655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/>
                <a:t>Osłabienie</a:t>
              </a:r>
            </a:p>
          </p:txBody>
        </p:sp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0AB785F9-6A02-434C-98BB-86E3EADE6D06}"/>
              </a:ext>
            </a:extLst>
          </p:cNvPr>
          <p:cNvGrpSpPr/>
          <p:nvPr/>
        </p:nvGrpSpPr>
        <p:grpSpPr>
          <a:xfrm>
            <a:off x="3542145" y="1907297"/>
            <a:ext cx="2094284" cy="2189960"/>
            <a:chOff x="3795879" y="2272612"/>
            <a:chExt cx="2094284" cy="2189960"/>
          </a:xfrm>
        </p:grpSpPr>
        <p:pic>
          <p:nvPicPr>
            <p:cNvPr id="15" name="Obraz 14">
              <a:extLst>
                <a:ext uri="{FF2B5EF4-FFF2-40B4-BE49-F238E27FC236}">
                  <a16:creationId xmlns:a16="http://schemas.microsoft.com/office/drawing/2014/main" id="{47CC3CCD-CB3B-4A47-BC54-7AB5DE5D4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95879" y="2272612"/>
              <a:ext cx="2009379" cy="1986223"/>
            </a:xfrm>
            <a:prstGeom prst="rect">
              <a:avLst/>
            </a:prstGeom>
          </p:spPr>
        </p:pic>
        <p:sp>
          <p:nvSpPr>
            <p:cNvPr id="24" name="pole tekstowe 23">
              <a:extLst>
                <a:ext uri="{FF2B5EF4-FFF2-40B4-BE49-F238E27FC236}">
                  <a16:creationId xmlns:a16="http://schemas.microsoft.com/office/drawing/2014/main" id="{E1E28658-DD1B-4AF8-BFC2-6DD91C904C94}"/>
                </a:ext>
              </a:extLst>
            </p:cNvPr>
            <p:cNvSpPr txBox="1"/>
            <p:nvPr/>
          </p:nvSpPr>
          <p:spPr>
            <a:xfrm>
              <a:off x="3824609" y="4093240"/>
              <a:ext cx="20655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/>
                <a:t>Zawroty głowy</a:t>
              </a:r>
            </a:p>
          </p:txBody>
        </p:sp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D37922E0-ACE4-4219-B70B-FB247345CCF7}"/>
              </a:ext>
            </a:extLst>
          </p:cNvPr>
          <p:cNvGrpSpPr/>
          <p:nvPr/>
        </p:nvGrpSpPr>
        <p:grpSpPr>
          <a:xfrm>
            <a:off x="6273148" y="1935428"/>
            <a:ext cx="2076325" cy="2451482"/>
            <a:chOff x="6273148" y="1935428"/>
            <a:chExt cx="2076325" cy="2451482"/>
          </a:xfrm>
        </p:grpSpPr>
        <p:pic>
          <p:nvPicPr>
            <p:cNvPr id="3" name="Obraz 2" descr="Obraz zawierający rysunek&#10;&#10;Opis wygenerowany automatycznie">
              <a:extLst>
                <a:ext uri="{FF2B5EF4-FFF2-40B4-BE49-F238E27FC236}">
                  <a16:creationId xmlns:a16="http://schemas.microsoft.com/office/drawing/2014/main" id="{6B1E8967-3643-4D04-B164-DE2C01039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3148" y="1935428"/>
              <a:ext cx="2009379" cy="2088231"/>
            </a:xfrm>
            <a:prstGeom prst="rect">
              <a:avLst/>
            </a:prstGeom>
          </p:spPr>
        </p:pic>
        <p:sp>
          <p:nvSpPr>
            <p:cNvPr id="30" name="pole tekstowe 29">
              <a:extLst>
                <a:ext uri="{FF2B5EF4-FFF2-40B4-BE49-F238E27FC236}">
                  <a16:creationId xmlns:a16="http://schemas.microsoft.com/office/drawing/2014/main" id="{185EA60C-43CE-46A5-99FB-7D899FF8FD39}"/>
                </a:ext>
              </a:extLst>
            </p:cNvPr>
            <p:cNvSpPr txBox="1"/>
            <p:nvPr/>
          </p:nvSpPr>
          <p:spPr>
            <a:xfrm>
              <a:off x="6283919" y="3740579"/>
              <a:ext cx="20655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/>
                <a:t>Bóle mięśni i stawów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538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D5F4189-01BA-4D63-B141-B81576594F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59" t="9052" r="7647" b="11150"/>
          <a:stretch/>
        </p:blipFill>
        <p:spPr>
          <a:xfrm>
            <a:off x="2423592" y="1556792"/>
            <a:ext cx="7758433" cy="50831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0A7A80E2-FA57-4C02-A6B2-AA8840C05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220"/>
            <a:ext cx="12192000" cy="1325563"/>
          </a:xfrm>
        </p:spPr>
        <p:txBody>
          <a:bodyPr/>
          <a:lstStyle/>
          <a:p>
            <a:pPr algn="ctr"/>
            <a:r>
              <a:rPr lang="pl-PL"/>
              <a:t>Częstotliwość wszystkich objawów </a:t>
            </a:r>
            <a:r>
              <a:rPr lang="pl-PL" dirty="0"/>
              <a:t>u pacjentów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6DF920E-2A95-41AB-9171-02DDBDC0CE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7877" y="1700808"/>
            <a:ext cx="1719370" cy="163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9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okno, koszula, rysunek&#10;&#10;Opis wygenerowany automatycznie">
            <a:extLst>
              <a:ext uri="{FF2B5EF4-FFF2-40B4-BE49-F238E27FC236}">
                <a16:creationId xmlns:a16="http://schemas.microsoft.com/office/drawing/2014/main" id="{969B75B1-76E1-4B18-9400-2586F4BE03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3"/>
          <a:stretch/>
        </p:blipFill>
        <p:spPr>
          <a:xfrm>
            <a:off x="695400" y="188640"/>
            <a:ext cx="4752528" cy="6172525"/>
          </a:xfrm>
          <a:prstGeom prst="rect">
            <a:avLst/>
          </a:prstGeom>
        </p:spPr>
      </p:pic>
      <p:sp>
        <p:nvSpPr>
          <p:cNvPr id="5" name="Dymek mowy: owalny 4">
            <a:extLst>
              <a:ext uri="{FF2B5EF4-FFF2-40B4-BE49-F238E27FC236}">
                <a16:creationId xmlns:a16="http://schemas.microsoft.com/office/drawing/2014/main" id="{6701899F-B404-4A98-9E6D-C41636AFD8C5}"/>
              </a:ext>
            </a:extLst>
          </p:cNvPr>
          <p:cNvSpPr/>
          <p:nvPr/>
        </p:nvSpPr>
        <p:spPr>
          <a:xfrm>
            <a:off x="6312024" y="620688"/>
            <a:ext cx="5328592" cy="3384376"/>
          </a:xfrm>
          <a:prstGeom prst="wedgeEllipseCallout">
            <a:avLst>
              <a:gd name="adj1" fmla="val -86357"/>
              <a:gd name="adj2" fmla="val 39736"/>
            </a:avLst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Czym </a:t>
            </a:r>
          </a:p>
          <a:p>
            <a:pPr algn="ctr"/>
            <a:r>
              <a:rPr lang="pl-PL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jest </a:t>
            </a:r>
          </a:p>
          <a:p>
            <a:pPr algn="ctr"/>
            <a:r>
              <a:rPr lang="pl-PL" sz="4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koronawirus</a:t>
            </a:r>
            <a:r>
              <a:rPr lang="pl-PL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0186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DD6E420D-FF7B-473C-B062-587A96DF14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829118"/>
              </p:ext>
            </p:extLst>
          </p:nvPr>
        </p:nvGraphicFramePr>
        <p:xfrm>
          <a:off x="3143672" y="1772816"/>
          <a:ext cx="5760640" cy="468052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3697709">
                  <a:extLst>
                    <a:ext uri="{9D8B030D-6E8A-4147-A177-3AD203B41FA5}">
                      <a16:colId xmlns:a16="http://schemas.microsoft.com/office/drawing/2014/main" val="2418373996"/>
                    </a:ext>
                  </a:extLst>
                </a:gridCol>
                <a:gridCol w="2062931">
                  <a:extLst>
                    <a:ext uri="{9D8B030D-6E8A-4147-A177-3AD203B41FA5}">
                      <a16:colId xmlns:a16="http://schemas.microsoft.com/office/drawing/2014/main" val="1021593661"/>
                    </a:ext>
                  </a:extLst>
                </a:gridCol>
              </a:tblGrid>
              <a:tr h="46805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u="none" strike="noStrike" dirty="0">
                          <a:effectLst/>
                        </a:rPr>
                        <a:t>Wiek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u="none" strike="noStrike" dirty="0">
                          <a:effectLst/>
                        </a:rPr>
                        <a:t>Śmiertelność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17537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</a:rPr>
                        <a:t>80 +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</a:rPr>
                        <a:t>14,8 %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48395206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</a:rPr>
                        <a:t>70-79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</a:rPr>
                        <a:t>8,0 %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62449329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</a:rPr>
                        <a:t>60-69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</a:rPr>
                        <a:t>3,6 %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999226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</a:rPr>
                        <a:t>50-59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</a:rPr>
                        <a:t>1,3 %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8051961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</a:rPr>
                        <a:t>40-49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</a:rPr>
                        <a:t>0,4 %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47345179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</a:rPr>
                        <a:t>30-39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</a:rPr>
                        <a:t>0,2 %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8312084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</a:rPr>
                        <a:t>20-29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</a:rPr>
                        <a:t>0,2 %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9959777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</a:rPr>
                        <a:t>10-19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</a:rPr>
                        <a:t>0,2 %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0474638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</a:rPr>
                        <a:t>0-9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</a:rPr>
                        <a:t>brak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6845986"/>
                  </a:ext>
                </a:extLst>
              </a:tr>
            </a:tbl>
          </a:graphicData>
        </a:graphic>
      </p:graphicFrame>
      <p:sp>
        <p:nvSpPr>
          <p:cNvPr id="6" name="Tytuł 1">
            <a:extLst>
              <a:ext uri="{FF2B5EF4-FFF2-40B4-BE49-F238E27FC236}">
                <a16:creationId xmlns:a16="http://schemas.microsoft.com/office/drawing/2014/main" id="{EF18BEFC-70AC-4CCC-8811-3987A8F09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220"/>
            <a:ext cx="12192000" cy="1325563"/>
          </a:xfrm>
        </p:spPr>
        <p:txBody>
          <a:bodyPr/>
          <a:lstStyle/>
          <a:p>
            <a:pPr algn="ctr"/>
            <a:r>
              <a:rPr lang="pl-PL" dirty="0"/>
              <a:t>Śmiertelność wg wieku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11BAF4B-70A7-460E-BCE4-7CF0C07A63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1700808"/>
            <a:ext cx="1726180" cy="163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2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EF18BEFC-70AC-4CCC-8811-3987A8F09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220"/>
            <a:ext cx="12192000" cy="1325563"/>
          </a:xfrm>
        </p:spPr>
        <p:txBody>
          <a:bodyPr/>
          <a:lstStyle/>
          <a:p>
            <a:pPr algn="ctr"/>
            <a:r>
              <a:rPr lang="pl-PL" dirty="0"/>
              <a:t>Śmiertelność wg płci oraz chorób towarzyszących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14BDC332-C7AF-43E3-BC92-CF51CF6D97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564571"/>
              </p:ext>
            </p:extLst>
          </p:nvPr>
        </p:nvGraphicFramePr>
        <p:xfrm>
          <a:off x="335360" y="1753444"/>
          <a:ext cx="3620988" cy="1675556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1251700">
                  <a:extLst>
                    <a:ext uri="{9D8B030D-6E8A-4147-A177-3AD203B41FA5}">
                      <a16:colId xmlns:a16="http://schemas.microsoft.com/office/drawing/2014/main" val="3288246970"/>
                    </a:ext>
                  </a:extLst>
                </a:gridCol>
                <a:gridCol w="2369288">
                  <a:extLst>
                    <a:ext uri="{9D8B030D-6E8A-4147-A177-3AD203B41FA5}">
                      <a16:colId xmlns:a16="http://schemas.microsoft.com/office/drawing/2014/main" val="52147454"/>
                    </a:ext>
                  </a:extLst>
                </a:gridCol>
              </a:tblGrid>
              <a:tr h="71084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u="none" strike="noStrike" dirty="0">
                          <a:effectLst/>
                        </a:rPr>
                        <a:t>Płeć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u="none" strike="noStrike" dirty="0">
                          <a:effectLst/>
                        </a:rPr>
                        <a:t>Śmiertelność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530928"/>
                  </a:ext>
                </a:extLst>
              </a:tr>
              <a:tr h="48235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</a:rPr>
                        <a:t>Kobiety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</a:rPr>
                        <a:t>1,7 %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0479990"/>
                  </a:ext>
                </a:extLst>
              </a:tr>
              <a:tr h="48235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</a:rPr>
                        <a:t>Mężczyźni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</a:rPr>
                        <a:t>2,8 %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0115675"/>
                  </a:ext>
                </a:extLst>
              </a:tr>
            </a:tbl>
          </a:graphicData>
        </a:graphic>
      </p:graphicFrame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C42D4ED1-40D7-4085-9334-48548938C2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669577"/>
              </p:ext>
            </p:extLst>
          </p:nvPr>
        </p:nvGraphicFramePr>
        <p:xfrm>
          <a:off x="4367808" y="1753444"/>
          <a:ext cx="7416824" cy="4085667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4982820">
                  <a:extLst>
                    <a:ext uri="{9D8B030D-6E8A-4147-A177-3AD203B41FA5}">
                      <a16:colId xmlns:a16="http://schemas.microsoft.com/office/drawing/2014/main" val="2759757021"/>
                    </a:ext>
                  </a:extLst>
                </a:gridCol>
                <a:gridCol w="2434004">
                  <a:extLst>
                    <a:ext uri="{9D8B030D-6E8A-4147-A177-3AD203B41FA5}">
                      <a16:colId xmlns:a16="http://schemas.microsoft.com/office/drawing/2014/main" val="920246228"/>
                    </a:ext>
                  </a:extLst>
                </a:gridCol>
              </a:tblGrid>
              <a:tr h="122517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u="none" strike="noStrike" dirty="0">
                          <a:effectLst/>
                        </a:rPr>
                        <a:t>Choroby towarzyszące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u="none" strike="noStrike" dirty="0">
                          <a:effectLst/>
                        </a:rPr>
                        <a:t>Śmiertelność 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240211"/>
                  </a:ext>
                </a:extLst>
              </a:tr>
              <a:tr h="467333"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u="none" strike="noStrike" dirty="0">
                          <a:effectLst/>
                        </a:rPr>
                        <a:t>  Choroba wieńcowa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</a:rPr>
                        <a:t>10,5 %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1491801"/>
                  </a:ext>
                </a:extLst>
              </a:tr>
              <a:tr h="467333"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u="none" strike="noStrike" dirty="0">
                          <a:effectLst/>
                        </a:rPr>
                        <a:t>  Cukrzyca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</a:rPr>
                        <a:t>7,3 %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4595809"/>
                  </a:ext>
                </a:extLst>
              </a:tr>
              <a:tr h="52383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u="none" strike="noStrike" dirty="0">
                          <a:effectLst/>
                        </a:rPr>
                        <a:t>  Przewlekłe choroby układu oddechowego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</a:rPr>
                        <a:t>6,3 %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2929342"/>
                  </a:ext>
                </a:extLst>
              </a:tr>
              <a:tr h="467333"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u="none" strike="noStrike" dirty="0">
                          <a:effectLst/>
                        </a:rPr>
                        <a:t>  Nadciśnienie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</a:rPr>
                        <a:t>6,0 %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1584240"/>
                  </a:ext>
                </a:extLst>
              </a:tr>
              <a:tr h="467333"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u="none" strike="noStrike" dirty="0">
                          <a:effectLst/>
                        </a:rPr>
                        <a:t>  Nowotwór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</a:rPr>
                        <a:t>5,6 %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3040410"/>
                  </a:ext>
                </a:extLst>
              </a:tr>
              <a:tr h="467333"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u="none" strike="noStrike" dirty="0">
                          <a:effectLst/>
                        </a:rPr>
                        <a:t>  Brak chorób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</a:rPr>
                        <a:t>0,9 %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829276"/>
                  </a:ext>
                </a:extLst>
              </a:tr>
            </a:tbl>
          </a:graphicData>
        </a:graphic>
      </p:graphicFrame>
      <p:pic>
        <p:nvPicPr>
          <p:cNvPr id="5" name="Obraz 4">
            <a:extLst>
              <a:ext uri="{FF2B5EF4-FFF2-40B4-BE49-F238E27FC236}">
                <a16:creationId xmlns:a16="http://schemas.microsoft.com/office/drawing/2014/main" id="{674EC195-8213-4CD4-817C-A1EBE27D6C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22741" y="5135391"/>
            <a:ext cx="1719370" cy="163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EF18BEFC-70AC-4CCC-8811-3987A8F09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9220"/>
            <a:ext cx="100584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err="1"/>
              <a:t>Rekomandacje</a:t>
            </a:r>
            <a:r>
              <a:rPr lang="pl-PL" dirty="0"/>
              <a:t> Ministra Edukacji Narodowej dla dyrektorów przedszkoli, szkół oraz placówek oświatowych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626D314C-250C-4560-9B9C-E5110FAA6ED0}"/>
              </a:ext>
            </a:extLst>
          </p:cNvPr>
          <p:cNvSpPr/>
          <p:nvPr/>
        </p:nvSpPr>
        <p:spPr>
          <a:xfrm>
            <a:off x="335360" y="1484784"/>
            <a:ext cx="11521280" cy="5437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pl-PL" sz="2400" b="1" dirty="0"/>
              <a:t>Podjęcie działań bezpośrednio związanych z </a:t>
            </a:r>
            <a:r>
              <a:rPr lang="pl-PL" sz="2400" b="1" dirty="0" err="1"/>
              <a:t>koronawirusem</a:t>
            </a:r>
            <a:r>
              <a:rPr lang="pl-PL" sz="2400" b="1" dirty="0"/>
              <a:t>, to znaczy:</a:t>
            </a:r>
            <a:endParaRPr lang="pl-PL" sz="2400" dirty="0"/>
          </a:p>
          <a:p>
            <a:pPr marL="285750" indent="-28575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pl-PL" sz="2400" dirty="0"/>
              <a:t>uspokojenie uczniów i rodziców – jeśli nie mieli kontaktu z osobą chorą, to nie ma powodu do obaw,</a:t>
            </a:r>
          </a:p>
          <a:p>
            <a:pPr marL="285750" indent="-28575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pl-PL" sz="2400" dirty="0"/>
              <a:t>zrezygnowanie z organizacji wycieczek do krajów, w których wykryto ogniska choroby,</a:t>
            </a:r>
          </a:p>
          <a:p>
            <a:pPr marL="285750" indent="-28575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pl-PL" sz="2400" dirty="0"/>
              <a:t>przekazanie informacji rodzicom, których dziecko wróciło z terenów występowania </a:t>
            </a:r>
            <a:r>
              <a:rPr lang="pl-PL" sz="2400" dirty="0" err="1"/>
              <a:t>koronawirusa</a:t>
            </a:r>
            <a:r>
              <a:rPr lang="pl-PL" sz="2400" dirty="0"/>
              <a:t> i ma objawy podobne do grypy, aby zgłosili się z nim do oddziału zakaźnego,</a:t>
            </a:r>
          </a:p>
          <a:p>
            <a:pPr marL="285750" indent="-28575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pl-PL" sz="2400" dirty="0"/>
              <a:t>przekazanie informacji rodzicom dzieci do 8 roku życia o prawie do zasiłku w przypadku zamkniętej placówki oświaty,</a:t>
            </a:r>
          </a:p>
          <a:p>
            <a:pPr marL="285750" indent="-28575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pl-PL" sz="2400" dirty="0"/>
              <a:t>regularne sprawdzanie komunikatów GIS i MZ oraz podanie kontaktu do najbliższej stacji sanitarno-epidemiologicznej.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DF2EA7F-DC84-4CF4-A1CB-05B70FAA6D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8407" y="1"/>
            <a:ext cx="1639622" cy="155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EF18BEFC-70AC-4CCC-8811-3987A8F09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9220"/>
            <a:ext cx="100584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err="1"/>
              <a:t>Rekomandacje</a:t>
            </a:r>
            <a:r>
              <a:rPr lang="pl-PL" dirty="0"/>
              <a:t> Ministra Edukacji Narodowej dla dyrektorów przedszkoli, szkół oraz placówek oświatowych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626D314C-250C-4560-9B9C-E5110FAA6ED0}"/>
              </a:ext>
            </a:extLst>
          </p:cNvPr>
          <p:cNvSpPr/>
          <p:nvPr/>
        </p:nvSpPr>
        <p:spPr>
          <a:xfrm>
            <a:off x="335360" y="1484784"/>
            <a:ext cx="115212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/>
              <a:t>Przekazanie informacji dotyczącej profilaktyki zdrowotnej, to znaczy:</a:t>
            </a:r>
            <a:endParaRPr lang="pl-P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organizacja spotkania z uczniami, podczas którego przekazane zostaną zasady przestrzegania podstawowych zasad higieny (np. częstego mycia rąk z użyciem ciepłej wody i mydła),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wywieszenie w widocznym miejscu w szkole instrukcji dotyczącej zasad higieny osobistej,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przekazanie rodzicom, aby nie posyłali do przedszkola lub szkoły przeziębionych i chorych dzieci.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099A66D-52B6-4A12-8FF6-AD75ECD270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5515" y="5225489"/>
            <a:ext cx="1719370" cy="163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7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0A7A80E2-FA57-4C02-A6B2-AA8840C05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220"/>
            <a:ext cx="12192000" cy="1325563"/>
          </a:xfrm>
        </p:spPr>
        <p:txBody>
          <a:bodyPr/>
          <a:lstStyle/>
          <a:p>
            <a:pPr algn="ctr"/>
            <a:r>
              <a:rPr lang="pl-PL" dirty="0"/>
              <a:t>Zapobieganie zakażeniu</a:t>
            </a:r>
          </a:p>
        </p:txBody>
      </p:sp>
      <p:pic>
        <p:nvPicPr>
          <p:cNvPr id="3" name="Obraz 2" descr="Obraz zawierający rysunek&#10;&#10;Opis wygenerowany automatycznie">
            <a:extLst>
              <a:ext uri="{FF2B5EF4-FFF2-40B4-BE49-F238E27FC236}">
                <a16:creationId xmlns:a16="http://schemas.microsoft.com/office/drawing/2014/main" id="{A5C70BE7-F8E7-4DA0-B214-E73823D9D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74" y="1637923"/>
            <a:ext cx="2000417" cy="24482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93CDC06C-C6CD-4CEF-B6D5-025E283000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9852" y="1637922"/>
            <a:ext cx="2000419" cy="244827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C776EB07-698F-4DE5-B261-9F88AF9B59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0132" y="1637923"/>
            <a:ext cx="2000419" cy="24482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Obraz 31">
            <a:extLst>
              <a:ext uri="{FF2B5EF4-FFF2-40B4-BE49-F238E27FC236}">
                <a16:creationId xmlns:a16="http://schemas.microsoft.com/office/drawing/2014/main" id="{CA01BD94-664C-4CB6-B240-DB317C641C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0410" y="1637922"/>
            <a:ext cx="2000419" cy="244827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2B6C943A-FA1E-4CA6-8CD9-D6638A7DD5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2263" y="4324655"/>
            <a:ext cx="2000420" cy="24482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Obraz 33">
            <a:extLst>
              <a:ext uri="{FF2B5EF4-FFF2-40B4-BE49-F238E27FC236}">
                <a16:creationId xmlns:a16="http://schemas.microsoft.com/office/drawing/2014/main" id="{A61631A7-8151-4511-9518-0F584A2331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1984" y="4324655"/>
            <a:ext cx="1979735" cy="24229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235910A2-0FAC-4571-9876-523C10736D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496" y="5536135"/>
            <a:ext cx="1406627" cy="140662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E033EE8-A051-497E-8F57-361510CD1D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527" y="4311996"/>
            <a:ext cx="3545792" cy="24229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915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okno, koszula, rysunek&#10;&#10;Opis wygenerowany automatycznie">
            <a:extLst>
              <a:ext uri="{FF2B5EF4-FFF2-40B4-BE49-F238E27FC236}">
                <a16:creationId xmlns:a16="http://schemas.microsoft.com/office/drawing/2014/main" id="{969B75B1-76E1-4B18-9400-2586F4BE03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3"/>
          <a:stretch/>
        </p:blipFill>
        <p:spPr>
          <a:xfrm>
            <a:off x="695400" y="188640"/>
            <a:ext cx="4752528" cy="6172525"/>
          </a:xfrm>
          <a:prstGeom prst="rect">
            <a:avLst/>
          </a:prstGeom>
        </p:spPr>
      </p:pic>
      <p:sp>
        <p:nvSpPr>
          <p:cNvPr id="4" name="Dymek mowy: owalny 3">
            <a:extLst>
              <a:ext uri="{FF2B5EF4-FFF2-40B4-BE49-F238E27FC236}">
                <a16:creationId xmlns:a16="http://schemas.microsoft.com/office/drawing/2014/main" id="{63FB364C-5DE8-4ABB-8B49-66DB0B625092}"/>
              </a:ext>
            </a:extLst>
          </p:cNvPr>
          <p:cNvSpPr/>
          <p:nvPr/>
        </p:nvSpPr>
        <p:spPr>
          <a:xfrm>
            <a:off x="6312024" y="620688"/>
            <a:ext cx="5616624" cy="3384376"/>
          </a:xfrm>
          <a:prstGeom prst="wedgeEllipseCallout">
            <a:avLst>
              <a:gd name="adj1" fmla="val -86357"/>
              <a:gd name="adj2" fmla="val 39736"/>
            </a:avLst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COVID-19</a:t>
            </a:r>
          </a:p>
          <a:p>
            <a:pPr algn="ctr"/>
            <a:endParaRPr lang="pl-PL" sz="1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pl-PL" sz="4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Co</a:t>
            </a:r>
            <a:r>
              <a:rPr lang="pl-PL" sz="4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rona</a:t>
            </a:r>
            <a:r>
              <a:rPr lang="pl-PL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pl-PL" sz="4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Vi</a:t>
            </a:r>
            <a:r>
              <a:rPr lang="pl-PL" sz="4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rus</a:t>
            </a:r>
            <a:r>
              <a:rPr lang="pl-PL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pl-PL" sz="4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</a:t>
            </a:r>
            <a:r>
              <a:rPr lang="pl-PL" sz="4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isease</a:t>
            </a:r>
            <a:r>
              <a:rPr lang="pl-PL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pl-PL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-</a:t>
            </a:r>
            <a:r>
              <a:rPr lang="pl-PL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20</a:t>
            </a:r>
            <a:r>
              <a:rPr lang="pl-PL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19</a:t>
            </a:r>
            <a:endParaRPr lang="pl-PL" sz="44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Dymek mowy: owalny 4">
            <a:extLst>
              <a:ext uri="{FF2B5EF4-FFF2-40B4-BE49-F238E27FC236}">
                <a16:creationId xmlns:a16="http://schemas.microsoft.com/office/drawing/2014/main" id="{66C6A688-11E7-4721-ACF4-EE3FC42C119F}"/>
              </a:ext>
            </a:extLst>
          </p:cNvPr>
          <p:cNvSpPr/>
          <p:nvPr/>
        </p:nvSpPr>
        <p:spPr>
          <a:xfrm>
            <a:off x="6960096" y="4725144"/>
            <a:ext cx="4824536" cy="1135278"/>
          </a:xfrm>
          <a:prstGeom prst="wedgeEllipseCallout">
            <a:avLst>
              <a:gd name="adj1" fmla="val -94157"/>
              <a:gd name="adj2" fmla="val -112723"/>
            </a:avLst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To nazwa choroby</a:t>
            </a:r>
            <a:endParaRPr lang="pl-PL" sz="320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325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okno, koszula, rysunek&#10;&#10;Opis wygenerowany automatycznie">
            <a:extLst>
              <a:ext uri="{FF2B5EF4-FFF2-40B4-BE49-F238E27FC236}">
                <a16:creationId xmlns:a16="http://schemas.microsoft.com/office/drawing/2014/main" id="{969B75B1-76E1-4B18-9400-2586F4BE03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3"/>
          <a:stretch/>
        </p:blipFill>
        <p:spPr>
          <a:xfrm>
            <a:off x="695400" y="188640"/>
            <a:ext cx="4752528" cy="6172525"/>
          </a:xfrm>
          <a:prstGeom prst="rect">
            <a:avLst/>
          </a:prstGeom>
        </p:spPr>
      </p:pic>
      <p:sp>
        <p:nvSpPr>
          <p:cNvPr id="4" name="Dymek mowy: owalny 3">
            <a:extLst>
              <a:ext uri="{FF2B5EF4-FFF2-40B4-BE49-F238E27FC236}">
                <a16:creationId xmlns:a16="http://schemas.microsoft.com/office/drawing/2014/main" id="{63FB364C-5DE8-4ABB-8B49-66DB0B625092}"/>
              </a:ext>
            </a:extLst>
          </p:cNvPr>
          <p:cNvSpPr/>
          <p:nvPr/>
        </p:nvSpPr>
        <p:spPr>
          <a:xfrm>
            <a:off x="6189723" y="186010"/>
            <a:ext cx="5616624" cy="2738934"/>
          </a:xfrm>
          <a:prstGeom prst="wedgeEllipseCallout">
            <a:avLst>
              <a:gd name="adj1" fmla="val -74186"/>
              <a:gd name="adj2" fmla="val 39211"/>
            </a:avLst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SARS-Cov-2</a:t>
            </a:r>
          </a:p>
          <a:p>
            <a:pPr algn="ctr"/>
            <a:endParaRPr lang="pl-PL" sz="1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pl-PL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SARS</a:t>
            </a:r>
          </a:p>
          <a:p>
            <a:pPr algn="ctr"/>
            <a:r>
              <a:rPr lang="pl-PL" sz="2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co</a:t>
            </a:r>
            <a:r>
              <a:rPr lang="pl-PL" sz="2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rona</a:t>
            </a:r>
            <a:r>
              <a:rPr lang="pl-PL" sz="2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v</a:t>
            </a:r>
            <a:r>
              <a:rPr lang="pl-PL" sz="2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irus</a:t>
            </a:r>
            <a:r>
              <a:rPr lang="pl-PL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typu </a:t>
            </a:r>
            <a:r>
              <a:rPr lang="pl-PL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2</a:t>
            </a:r>
            <a:endParaRPr lang="pl-PL" sz="24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Dymek mowy: owalny 4">
            <a:extLst>
              <a:ext uri="{FF2B5EF4-FFF2-40B4-BE49-F238E27FC236}">
                <a16:creationId xmlns:a16="http://schemas.microsoft.com/office/drawing/2014/main" id="{66C6A688-11E7-4721-ACF4-EE3FC42C119F}"/>
              </a:ext>
            </a:extLst>
          </p:cNvPr>
          <p:cNvSpPr/>
          <p:nvPr/>
        </p:nvSpPr>
        <p:spPr>
          <a:xfrm>
            <a:off x="5807968" y="5447854"/>
            <a:ext cx="4824536" cy="1135278"/>
          </a:xfrm>
          <a:prstGeom prst="wedgeEllipseCallout">
            <a:avLst>
              <a:gd name="adj1" fmla="val -74284"/>
              <a:gd name="adj2" fmla="val -184665"/>
            </a:avLst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To nazwa wirusa</a:t>
            </a:r>
            <a:endParaRPr lang="pl-PL" sz="320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Dymek mowy: owalny 5">
            <a:extLst>
              <a:ext uri="{FF2B5EF4-FFF2-40B4-BE49-F238E27FC236}">
                <a16:creationId xmlns:a16="http://schemas.microsoft.com/office/drawing/2014/main" id="{ED434673-DF0D-4DF4-B731-4384A454E49C}"/>
              </a:ext>
            </a:extLst>
          </p:cNvPr>
          <p:cNvSpPr/>
          <p:nvPr/>
        </p:nvSpPr>
        <p:spPr>
          <a:xfrm>
            <a:off x="8408176" y="3106690"/>
            <a:ext cx="3398171" cy="2234878"/>
          </a:xfrm>
          <a:prstGeom prst="wedgeEllipseCallout">
            <a:avLst>
              <a:gd name="adj1" fmla="val -156530"/>
              <a:gd name="adj2" fmla="val -35007"/>
            </a:avLst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SARS</a:t>
            </a:r>
          </a:p>
          <a:p>
            <a:pPr algn="ctr"/>
            <a:r>
              <a:rPr lang="pl-PL" sz="16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</a:t>
            </a:r>
            <a:r>
              <a:rPr lang="pl-PL" sz="16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evere</a:t>
            </a:r>
            <a:r>
              <a:rPr lang="pl-PL" sz="1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pl-PL" sz="16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</a:t>
            </a:r>
            <a:r>
              <a:rPr lang="pl-PL" sz="16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cute</a:t>
            </a:r>
            <a:r>
              <a:rPr lang="pl-PL" sz="1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R</a:t>
            </a:r>
            <a:r>
              <a:rPr lang="pl-PL" sz="1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espiratory</a:t>
            </a:r>
            <a:r>
              <a:rPr lang="pl-PL" sz="1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pl-PL" sz="16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</a:t>
            </a:r>
            <a:r>
              <a:rPr lang="pl-PL" sz="16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yndrome</a:t>
            </a:r>
            <a:endParaRPr lang="pl-PL" sz="1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endParaRPr lang="pl-PL" sz="2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pl-PL" sz="1400" b="1" dirty="0">
                <a:solidFill>
                  <a:srgbClr val="0070C0"/>
                </a:solidFill>
              </a:rPr>
              <a:t>Zespół Ciężkiej Ostrej Niewydolności Oddechowej</a:t>
            </a:r>
            <a:endParaRPr lang="pl-PL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881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okno, koszula, rysunek&#10;&#10;Opis wygenerowany automatycznie">
            <a:extLst>
              <a:ext uri="{FF2B5EF4-FFF2-40B4-BE49-F238E27FC236}">
                <a16:creationId xmlns:a16="http://schemas.microsoft.com/office/drawing/2014/main" id="{969B75B1-76E1-4B18-9400-2586F4BE03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3"/>
          <a:stretch/>
        </p:blipFill>
        <p:spPr>
          <a:xfrm>
            <a:off x="695400" y="188640"/>
            <a:ext cx="4752528" cy="6172525"/>
          </a:xfrm>
          <a:prstGeom prst="rect">
            <a:avLst/>
          </a:prstGeom>
        </p:spPr>
      </p:pic>
      <p:sp>
        <p:nvSpPr>
          <p:cNvPr id="4" name="Dymek mowy: owalny 3">
            <a:extLst>
              <a:ext uri="{FF2B5EF4-FFF2-40B4-BE49-F238E27FC236}">
                <a16:creationId xmlns:a16="http://schemas.microsoft.com/office/drawing/2014/main" id="{63FB364C-5DE8-4ABB-8B49-66DB0B625092}"/>
              </a:ext>
            </a:extLst>
          </p:cNvPr>
          <p:cNvSpPr/>
          <p:nvPr/>
        </p:nvSpPr>
        <p:spPr>
          <a:xfrm>
            <a:off x="5862871" y="133482"/>
            <a:ext cx="5976664" cy="1728192"/>
          </a:xfrm>
          <a:prstGeom prst="wedgeEllipseCallout">
            <a:avLst>
              <a:gd name="adj1" fmla="val -68508"/>
              <a:gd name="adj2" fmla="val 102095"/>
            </a:avLst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Jak naprawdę wygląda wirus SARS-CoV-2 ?</a:t>
            </a:r>
            <a:endParaRPr lang="pl-PL" sz="12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10E223B-5C61-4786-9304-438C76F60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2780928"/>
            <a:ext cx="6608057" cy="371703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74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F5376-266F-514D-947A-6688BF093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pl-PL" sz="3600" dirty="0"/>
              <a:t>Czym są </a:t>
            </a:r>
            <a:r>
              <a:rPr lang="pl-PL" sz="3600" dirty="0" err="1"/>
              <a:t>Koronavirusy</a:t>
            </a:r>
            <a:r>
              <a:rPr lang="en-US" sz="3600" dirty="0"/>
              <a:t>?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C19AA-7DC4-4641-9775-C1FC9AC42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" y="1556792"/>
            <a:ext cx="11881320" cy="5301208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pl-PL" sz="1900" dirty="0"/>
              <a:t>Wirus SARS-Cov-2 należy do rodziny wirusów </a:t>
            </a:r>
            <a:r>
              <a:rPr lang="pl-PL" sz="1900" i="1" dirty="0" err="1">
                <a:solidFill>
                  <a:srgbClr val="FF0000"/>
                </a:solidFill>
              </a:rPr>
              <a:t>Coronaviridae</a:t>
            </a:r>
            <a:r>
              <a:rPr lang="pl-PL" sz="1900" dirty="0"/>
              <a:t>.</a:t>
            </a:r>
          </a:p>
          <a:p>
            <a:pPr>
              <a:lnSpc>
                <a:spcPct val="170000"/>
              </a:lnSpc>
            </a:pPr>
            <a:r>
              <a:rPr lang="pl-PL" sz="1900" dirty="0"/>
              <a:t>Jest to wirus typu RNA, którego genom składa się z pojedynczej nici RNA o dodatniej polaryzacji </a:t>
            </a:r>
            <a:r>
              <a:rPr lang="pl-PL" sz="1900" dirty="0" err="1"/>
              <a:t>ssRNA</a:t>
            </a:r>
            <a:r>
              <a:rPr lang="pl-PL" sz="1900" dirty="0"/>
              <a:t>(+).</a:t>
            </a:r>
          </a:p>
          <a:p>
            <a:pPr>
              <a:lnSpc>
                <a:spcPct val="170000"/>
              </a:lnSpc>
            </a:pPr>
            <a:r>
              <a:rPr lang="pl-PL" sz="1900" dirty="0"/>
              <a:t>Nosicielami różnych gatunków </a:t>
            </a:r>
            <a:r>
              <a:rPr lang="pl-PL" sz="1900" dirty="0" err="1"/>
              <a:t>koronawirusów</a:t>
            </a:r>
            <a:r>
              <a:rPr lang="pl-PL" sz="1900" dirty="0"/>
              <a:t> mogą być ssaki (w tym ludzie) oraz ptaki. </a:t>
            </a:r>
          </a:p>
          <a:p>
            <a:pPr>
              <a:lnSpc>
                <a:spcPct val="170000"/>
              </a:lnSpc>
            </a:pPr>
            <a:r>
              <a:rPr lang="pl-PL" sz="1900" dirty="0"/>
              <a:t>U ludzi mogą powodować infekcje układu oddechowego, w większości przypadków o </a:t>
            </a:r>
            <a:br>
              <a:rPr lang="pl-PL" sz="1900" dirty="0"/>
            </a:br>
            <a:r>
              <a:rPr lang="pl-PL" sz="1900" dirty="0"/>
              <a:t>łagodnym przebiegu.</a:t>
            </a:r>
          </a:p>
          <a:p>
            <a:pPr>
              <a:lnSpc>
                <a:spcPct val="170000"/>
              </a:lnSpc>
            </a:pPr>
            <a:r>
              <a:rPr lang="pl-PL" sz="1900" dirty="0"/>
              <a:t>Obecnie nie została opracowana szczepionka zapobiegająca zarażeniu </a:t>
            </a:r>
            <a:r>
              <a:rPr lang="pl-PL" sz="1900" dirty="0" err="1"/>
              <a:t>koronawirusami</a:t>
            </a:r>
            <a:r>
              <a:rPr lang="pl-PL" sz="1900" dirty="0"/>
              <a:t>.</a:t>
            </a:r>
          </a:p>
          <a:p>
            <a:pPr>
              <a:lnSpc>
                <a:spcPct val="170000"/>
              </a:lnSpc>
            </a:pPr>
            <a:r>
              <a:rPr lang="pl-PL" sz="1900" dirty="0" err="1"/>
              <a:t>Koronawirusy</a:t>
            </a:r>
            <a:r>
              <a:rPr lang="pl-PL" sz="1900" dirty="0"/>
              <a:t> są trudne w hodowli </a:t>
            </a:r>
            <a:r>
              <a:rPr lang="pl-PL" sz="1900" i="1" dirty="0"/>
              <a:t>in vitro </a:t>
            </a:r>
            <a:r>
              <a:rPr lang="pl-PL" sz="1900" dirty="0"/>
              <a:t>– niektóre ze szczepy rosną tylko na </a:t>
            </a:r>
            <a:br>
              <a:rPr lang="pl-PL" sz="1900" dirty="0"/>
            </a:br>
            <a:r>
              <a:rPr lang="pl-PL" sz="1900" dirty="0"/>
              <a:t>hodowlach ludzkich komórek tchawicy.</a:t>
            </a:r>
          </a:p>
        </p:txBody>
      </p:sp>
      <p:pic>
        <p:nvPicPr>
          <p:cNvPr id="7" name="Obraz 6" descr="Obraz zawierający okno, koszula, rysunek&#10;&#10;Opis wygenerowany automatycznie">
            <a:extLst>
              <a:ext uri="{FF2B5EF4-FFF2-40B4-BE49-F238E27FC236}">
                <a16:creationId xmlns:a16="http://schemas.microsoft.com/office/drawing/2014/main" id="{A9A48730-4131-405A-AB9C-82EAB036E2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3"/>
          <a:stretch/>
        </p:blipFill>
        <p:spPr>
          <a:xfrm flipH="1">
            <a:off x="9274632" y="3068960"/>
            <a:ext cx="2917367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1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F5376-266F-514D-947A-6688BF093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1734"/>
            <a:ext cx="12191999" cy="1135737"/>
          </a:xfrm>
        </p:spPr>
        <p:txBody>
          <a:bodyPr>
            <a:normAutofit/>
          </a:bodyPr>
          <a:lstStyle/>
          <a:p>
            <a:pPr algn="ctr"/>
            <a:r>
              <a:rPr lang="pl-PL" sz="3600" dirty="0"/>
              <a:t>Budowa wirusa</a:t>
            </a:r>
            <a:r>
              <a:rPr lang="en-US" sz="3600" dirty="0"/>
              <a:t>  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13B0549-2B1C-4C74-B637-68254C6AF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7" y="1611051"/>
            <a:ext cx="9144000" cy="4572001"/>
          </a:xfrm>
        </p:spPr>
        <p:txBody>
          <a:bodyPr/>
          <a:lstStyle/>
          <a:p>
            <a:r>
              <a:rPr lang="pl-PL" dirty="0"/>
              <a:t>Wielkość wirusa:  50 – 200 </a:t>
            </a:r>
            <a:r>
              <a:rPr lang="pl-PL" dirty="0" err="1"/>
              <a:t>nm</a:t>
            </a:r>
            <a:endParaRPr lang="pl-PL" dirty="0"/>
          </a:p>
          <a:p>
            <a:r>
              <a:rPr lang="pl-PL" dirty="0"/>
              <a:t>Wirus SARS-Cov-2 posiada</a:t>
            </a:r>
            <a:br>
              <a:rPr lang="pl-PL" dirty="0"/>
            </a:br>
            <a:r>
              <a:rPr lang="pl-PL" dirty="0"/>
              <a:t>charakterystyczne białka powierzchniowe: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l-PL" dirty="0"/>
              <a:t>Białko </a:t>
            </a:r>
            <a:r>
              <a:rPr lang="pl-PL" dirty="0">
                <a:solidFill>
                  <a:srgbClr val="0070C0"/>
                </a:solidFill>
              </a:rPr>
              <a:t>S</a:t>
            </a:r>
            <a:r>
              <a:rPr lang="pl-PL" dirty="0"/>
              <a:t> (</a:t>
            </a:r>
            <a:r>
              <a:rPr lang="pl-PL" dirty="0" err="1"/>
              <a:t>spike</a:t>
            </a:r>
            <a:r>
              <a:rPr lang="pl-PL" dirty="0"/>
              <a:t>) – białko kolca,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l-PL" dirty="0"/>
              <a:t>Białko </a:t>
            </a:r>
            <a:r>
              <a:rPr lang="pl-PL" dirty="0">
                <a:solidFill>
                  <a:srgbClr val="0070C0"/>
                </a:solidFill>
              </a:rPr>
              <a:t>E</a:t>
            </a:r>
            <a:r>
              <a:rPr lang="pl-PL" dirty="0"/>
              <a:t> (</a:t>
            </a:r>
            <a:r>
              <a:rPr lang="pl-PL" dirty="0" err="1"/>
              <a:t>envelope</a:t>
            </a:r>
            <a:r>
              <a:rPr lang="pl-PL" dirty="0"/>
              <a:t>) – białko płaszcza,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l-PL" dirty="0"/>
              <a:t>Białko </a:t>
            </a:r>
            <a:r>
              <a:rPr lang="pl-PL" dirty="0">
                <a:solidFill>
                  <a:srgbClr val="0070C0"/>
                </a:solidFill>
              </a:rPr>
              <a:t>M</a:t>
            </a:r>
            <a:r>
              <a:rPr lang="pl-PL" dirty="0"/>
              <a:t> (</a:t>
            </a:r>
            <a:r>
              <a:rPr lang="pl-PL" dirty="0" err="1"/>
              <a:t>membrane</a:t>
            </a:r>
            <a:r>
              <a:rPr lang="pl-PL" dirty="0"/>
              <a:t>) – białko błonowe,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l-PL" dirty="0"/>
              <a:t>Białko </a:t>
            </a:r>
            <a:r>
              <a:rPr lang="pl-PL" dirty="0">
                <a:solidFill>
                  <a:srgbClr val="0070C0"/>
                </a:solidFill>
              </a:rPr>
              <a:t>N</a:t>
            </a:r>
            <a:r>
              <a:rPr lang="pl-PL" dirty="0"/>
              <a:t> (</a:t>
            </a:r>
            <a:r>
              <a:rPr lang="pl-PL" dirty="0" err="1"/>
              <a:t>nucleocapsid</a:t>
            </a:r>
            <a:r>
              <a:rPr lang="pl-PL" dirty="0"/>
              <a:t>) – białko </a:t>
            </a:r>
            <a:r>
              <a:rPr lang="pl-PL" dirty="0" err="1"/>
              <a:t>kapsydu</a:t>
            </a:r>
            <a:endParaRPr lang="pl-PL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pl-PL" dirty="0" err="1"/>
              <a:t>Esteraza</a:t>
            </a:r>
            <a:r>
              <a:rPr lang="pl-PL" dirty="0"/>
              <a:t> </a:t>
            </a:r>
            <a:r>
              <a:rPr lang="pl-PL" dirty="0" err="1"/>
              <a:t>hemaglutyniny</a:t>
            </a:r>
            <a:r>
              <a:rPr lang="pl-PL" dirty="0"/>
              <a:t> </a:t>
            </a:r>
            <a:r>
              <a:rPr lang="pl-PL" dirty="0">
                <a:solidFill>
                  <a:srgbClr val="0070C0"/>
                </a:solidFill>
              </a:rPr>
              <a:t>HE</a:t>
            </a:r>
            <a:endParaRPr lang="pl-PL" dirty="0"/>
          </a:p>
          <a:p>
            <a:r>
              <a:rPr lang="pl-PL" dirty="0"/>
              <a:t>Wielkość genomu: 30473 par zasad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43A6B15-51C4-4303-8091-B4F0AA9A0F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6" t="11263" b="12403"/>
          <a:stretch/>
        </p:blipFill>
        <p:spPr>
          <a:xfrm>
            <a:off x="6095999" y="1790564"/>
            <a:ext cx="5976664" cy="43924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5E04026-84A0-4710-93B4-5ADCDB6050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432" y="118314"/>
            <a:ext cx="1474462" cy="145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9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F5376-266F-514D-947A-6688BF093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1734"/>
            <a:ext cx="12192000" cy="1135737"/>
          </a:xfrm>
        </p:spPr>
        <p:txBody>
          <a:bodyPr>
            <a:normAutofit/>
          </a:bodyPr>
          <a:lstStyle/>
          <a:p>
            <a:pPr algn="ctr"/>
            <a:r>
              <a:rPr lang="pl-PL" sz="3600" dirty="0"/>
              <a:t>Wirus opuszczający komórkę ludzką w hodowli </a:t>
            </a:r>
            <a:r>
              <a:rPr lang="pl-PL" sz="3600" i="1" dirty="0"/>
              <a:t>in vitro</a:t>
            </a:r>
            <a:r>
              <a:rPr lang="en-US" sz="3600" i="1" dirty="0"/>
              <a:t>  </a:t>
            </a: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5C0961C7-6316-4786-8A93-C2698AFE4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2" b="5897"/>
          <a:stretch/>
        </p:blipFill>
        <p:spPr bwMode="auto">
          <a:xfrm>
            <a:off x="1847528" y="1556792"/>
            <a:ext cx="7272808" cy="515375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 descr="Obraz zawierający okno, koszula, rysunek&#10;&#10;Opis wygenerowany automatycznie">
            <a:extLst>
              <a:ext uri="{FF2B5EF4-FFF2-40B4-BE49-F238E27FC236}">
                <a16:creationId xmlns:a16="http://schemas.microsoft.com/office/drawing/2014/main" id="{9BD7C65C-D644-4F29-8AC8-BD0A9B08F6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6320" y="2720817"/>
            <a:ext cx="3378475" cy="413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7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6EDC3B-F247-495D-BCA1-CC033DCA5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5773"/>
            <a:ext cx="12192000" cy="1325563"/>
          </a:xfrm>
        </p:spPr>
        <p:txBody>
          <a:bodyPr/>
          <a:lstStyle/>
          <a:p>
            <a:pPr algn="ctr"/>
            <a:r>
              <a:rPr lang="pl-PL" dirty="0"/>
              <a:t>Przypuszczalne źródło wirusa SARS-Cov-2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F056E81B-F122-4D84-B04B-100750480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91284" y="1700808"/>
            <a:ext cx="5277611" cy="352839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F2A35603-3C0D-48EE-8811-DA8065F802AC}"/>
              </a:ext>
            </a:extLst>
          </p:cNvPr>
          <p:cNvSpPr txBox="1"/>
          <p:nvPr/>
        </p:nvSpPr>
        <p:spPr>
          <a:xfrm>
            <a:off x="7130014" y="4509120"/>
            <a:ext cx="4864541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4799128-65E7-4CAF-8A2A-9A205D716BB8}"/>
              </a:ext>
            </a:extLst>
          </p:cNvPr>
          <p:cNvSpPr txBox="1"/>
          <p:nvPr/>
        </p:nvSpPr>
        <p:spPr>
          <a:xfrm>
            <a:off x="6718412" y="5248002"/>
            <a:ext cx="5250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Łuskowiec chiński (</a:t>
            </a:r>
            <a:r>
              <a:rPr lang="pl-PL" i="1" dirty="0" err="1"/>
              <a:t>Manis</a:t>
            </a:r>
            <a:r>
              <a:rPr lang="pl-PL" i="1" dirty="0"/>
              <a:t> </a:t>
            </a:r>
            <a:r>
              <a:rPr lang="pl-PL" i="1" dirty="0" err="1"/>
              <a:t>pentadactyla</a:t>
            </a:r>
            <a:r>
              <a:rPr lang="pl-PL" dirty="0"/>
              <a:t>)</a:t>
            </a:r>
          </a:p>
        </p:txBody>
      </p:sp>
      <p:pic>
        <p:nvPicPr>
          <p:cNvPr id="22530" name="Picture 2" descr="Znalezione obrazy dla zapytania: Miniopterus creative commons">
            <a:extLst>
              <a:ext uri="{FF2B5EF4-FFF2-40B4-BE49-F238E27FC236}">
                <a16:creationId xmlns:a16="http://schemas.microsoft.com/office/drawing/2014/main" id="{5ADF1F3D-B211-45FE-8C45-F9639BA90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05" y="1610478"/>
            <a:ext cx="5333034" cy="34998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8883CD27-E4BB-467C-A739-8AEEC8CCB43A}"/>
              </a:ext>
            </a:extLst>
          </p:cNvPr>
          <p:cNvSpPr txBox="1"/>
          <p:nvPr/>
        </p:nvSpPr>
        <p:spPr>
          <a:xfrm>
            <a:off x="314522" y="5143378"/>
            <a:ext cx="5250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Nietoperze (różne gatunki)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EFEF545-559F-4599-8F36-B6D8AD276C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7925" y="5211998"/>
            <a:ext cx="1762098" cy="1741792"/>
          </a:xfrm>
          <a:prstGeom prst="rect">
            <a:avLst/>
          </a:prstGeom>
        </p:spPr>
      </p:pic>
      <p:sp>
        <p:nvSpPr>
          <p:cNvPr id="5" name="Strzałka: w lewo 4">
            <a:extLst>
              <a:ext uri="{FF2B5EF4-FFF2-40B4-BE49-F238E27FC236}">
                <a16:creationId xmlns:a16="http://schemas.microsoft.com/office/drawing/2014/main" id="{97324DDC-12FC-4ACE-9016-A9936DD8589F}"/>
              </a:ext>
            </a:extLst>
          </p:cNvPr>
          <p:cNvSpPr/>
          <p:nvPr/>
        </p:nvSpPr>
        <p:spPr>
          <a:xfrm rot="10800000">
            <a:off x="5630264" y="3140968"/>
            <a:ext cx="986895" cy="576064"/>
          </a:xfrm>
          <a:prstGeom prst="lef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Strzałka: wygięta w górę 9">
            <a:extLst>
              <a:ext uri="{FF2B5EF4-FFF2-40B4-BE49-F238E27FC236}">
                <a16:creationId xmlns:a16="http://schemas.microsoft.com/office/drawing/2014/main" id="{B8EC5711-3FD7-4630-9123-B30804776DA8}"/>
              </a:ext>
            </a:extLst>
          </p:cNvPr>
          <p:cNvSpPr/>
          <p:nvPr/>
        </p:nvSpPr>
        <p:spPr>
          <a:xfrm rot="5400000" flipV="1">
            <a:off x="7946251" y="4919211"/>
            <a:ext cx="980018" cy="2376264"/>
          </a:xfrm>
          <a:prstGeom prst="bentUpArrow">
            <a:avLst>
              <a:gd name="adj1" fmla="val 34059"/>
              <a:gd name="adj2" fmla="val 25000"/>
              <a:gd name="adj3" fmla="val 23188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CF80179-A1AB-4753-95C4-3F83F32B739E}"/>
              </a:ext>
            </a:extLst>
          </p:cNvPr>
          <p:cNvSpPr txBox="1"/>
          <p:nvPr/>
        </p:nvSpPr>
        <p:spPr>
          <a:xfrm>
            <a:off x="10023607" y="5768329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99% zgodności genetycznej wirusa</a:t>
            </a:r>
          </a:p>
        </p:txBody>
      </p:sp>
    </p:spTree>
    <p:extLst>
      <p:ext uri="{BB962C8B-B14F-4D97-AF65-F5344CB8AC3E}">
        <p14:creationId xmlns:p14="http://schemas.microsoft.com/office/powerpoint/2010/main" val="206095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rojekt medyczny 16:9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0149_TF02901024_TF02901024.potx" id="{A6532C5C-4C9D-4528-99F7-FD2A64E40223}" vid="{105BED12-FC56-496A-A33A-8E36FF7503F4}"/>
    </a:ext>
  </a:extLst>
</a:theme>
</file>

<file path=ppt/theme/theme2.xml><?xml version="1.0" encoding="utf-8"?>
<a:theme xmlns:a="http://schemas.openxmlformats.org/drawingml/2006/main" name="Motyw pakietu Office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projektu medycznego (panoramiczna)</Template>
  <TotalTime>645</TotalTime>
  <Words>650</Words>
  <Application>Microsoft Office PowerPoint</Application>
  <PresentationFormat>Panoramiczny</PresentationFormat>
  <Paragraphs>153</Paragraphs>
  <Slides>24</Slides>
  <Notes>14</Notes>
  <HiddenSlides>0</HiddenSlides>
  <MMClips>0</MMClips>
  <ScaleCrop>false</ScaleCrop>
  <HeadingPairs>
    <vt:vector size="8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0</vt:i4>
      </vt:variant>
      <vt:variant>
        <vt:lpstr>Tytuły slajdów</vt:lpstr>
      </vt:variant>
      <vt:variant>
        <vt:i4>24</vt:i4>
      </vt:variant>
    </vt:vector>
  </HeadingPairs>
  <TitlesOfParts>
    <vt:vector size="30" baseType="lpstr">
      <vt:lpstr>Aharoni</vt:lpstr>
      <vt:lpstr>Arial</vt:lpstr>
      <vt:lpstr>Calibri</vt:lpstr>
      <vt:lpstr>Courier New</vt:lpstr>
      <vt:lpstr>Franklin Gothic Medium</vt:lpstr>
      <vt:lpstr>Projekt medyczny 16:9</vt:lpstr>
      <vt:lpstr>Układ Tytuł</vt:lpstr>
      <vt:lpstr>Prezentacja programu PowerPoint</vt:lpstr>
      <vt:lpstr>Prezentacja programu PowerPoint</vt:lpstr>
      <vt:lpstr>Prezentacja programu PowerPoint</vt:lpstr>
      <vt:lpstr>Prezentacja programu PowerPoint</vt:lpstr>
      <vt:lpstr>Czym są Koronavirusy?  </vt:lpstr>
      <vt:lpstr>Budowa wirusa  </vt:lpstr>
      <vt:lpstr>Wirus opuszczający komórkę ludzką w hodowli in vitro  </vt:lpstr>
      <vt:lpstr>Przypuszczalne źródło wirusa SARS-Cov-2</vt:lpstr>
      <vt:lpstr>Inne groźne wirusy</vt:lpstr>
      <vt:lpstr>Inne groźne wirusy</vt:lpstr>
      <vt:lpstr>Inne groźne wirusy</vt:lpstr>
      <vt:lpstr>Inne groźne wirusy</vt:lpstr>
      <vt:lpstr>Inne groźne wirusy</vt:lpstr>
      <vt:lpstr>Grypa sezonowa w Polsce</vt:lpstr>
      <vt:lpstr>Prezentacja programu PowerPoint</vt:lpstr>
      <vt:lpstr>Prezentacja programu PowerPoint</vt:lpstr>
      <vt:lpstr>Typowe objawy u pacjentów</vt:lpstr>
      <vt:lpstr>Częstotliwość wszystkich objawów u pacjentów</vt:lpstr>
      <vt:lpstr>Śmiertelność wg wieku</vt:lpstr>
      <vt:lpstr>Śmiertelność wg płci oraz chorób towarzyszących</vt:lpstr>
      <vt:lpstr>Rekomandacje Ministra Edukacji Narodowej dla dyrektorów przedszkoli, szkół oraz placówek oświatowych</vt:lpstr>
      <vt:lpstr>Rekomandacje Ministra Edukacji Narodowej dla dyrektorów przedszkoli, szkół oraz placówek oświatowych</vt:lpstr>
      <vt:lpstr>Zapobieganie zakażeniu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Układ Tytuł</dc:title>
  <dc:creator>Wydawnictwo Synapsa</dc:creator>
  <cp:lastModifiedBy>Wydawnictwo Synapsa</cp:lastModifiedBy>
  <cp:revision>46</cp:revision>
  <dcterms:created xsi:type="dcterms:W3CDTF">2020-03-02T09:28:54Z</dcterms:created>
  <dcterms:modified xsi:type="dcterms:W3CDTF">2020-03-10T17:29:11Z</dcterms:modified>
</cp:coreProperties>
</file>